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457" r:id="rId7"/>
    <p:sldId id="446" r:id="rId8"/>
    <p:sldId id="458" r:id="rId9"/>
    <p:sldId id="459" r:id="rId10"/>
    <p:sldId id="456" r:id="rId11"/>
    <p:sldId id="460" r:id="rId12"/>
    <p:sldId id="464" r:id="rId13"/>
    <p:sldId id="465" r:id="rId14"/>
    <p:sldId id="448" r:id="rId15"/>
    <p:sldId id="452" r:id="rId16"/>
    <p:sldId id="449" r:id="rId17"/>
    <p:sldId id="466" r:id="rId18"/>
    <p:sldId id="450" r:id="rId19"/>
    <p:sldId id="467" r:id="rId20"/>
    <p:sldId id="262" r:id="rId21"/>
    <p:sldId id="468" r:id="rId22"/>
  </p:sldIdLst>
  <p:sldSz cx="12192000" cy="6858000"/>
  <p:notesSz cx="6858000" cy="9144000"/>
  <p:embeddedFontLst>
    <p:embeddedFont>
      <p:font typeface="맑은 고딕" panose="020B0503020000020004" pitchFamily="34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AAD4E0"/>
    <a:srgbClr val="9ABFCB"/>
    <a:srgbClr val="FABE00"/>
    <a:srgbClr val="C8C9C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2FFDB9-AE59-5547-85F6-EB64C8666DC0}" v="143" dt="2021-06-13T11:13:13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6" autoAdjust="0"/>
    <p:restoredTop sz="76338" autoAdjust="0"/>
  </p:normalViewPr>
  <p:slideViewPr>
    <p:cSldViewPr snapToGrid="0">
      <p:cViewPr>
        <p:scale>
          <a:sx n="60" d="100"/>
          <a:sy n="60" d="100"/>
        </p:scale>
        <p:origin x="2696" y="88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hufs365-my.sharepoint.com/personal/junsk2_o365_hufs_ac_kr/Documents/&#45824;&#51473;&#44368;&#53685;_&#47564;&#51313;&#46020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nsk\Desktop\&#54016;&#54532;&#47196;&#51229;&#53944;\&#51088;&#47308;\&#45824;&#51473;&#44368;&#53685;_&#47564;&#51313;&#46020;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aseline="0" dirty="0">
                <a:ea typeface="나눔스퀘어라운드 ExtraBold" panose="020B0600000101010101" pitchFamily="50" charset="-127"/>
              </a:rPr>
              <a:t>지역별 대중교통 만족도 </a:t>
            </a:r>
            <a:r>
              <a:rPr lang="en-US" altLang="ko-KR" baseline="0" dirty="0">
                <a:ea typeface="나눔스퀘어라운드 ExtraBold" panose="020B0600000101010101" pitchFamily="50" charset="-127"/>
              </a:rPr>
              <a:t>(7</a:t>
            </a:r>
            <a:r>
              <a:rPr lang="ko-KR" altLang="en-US" baseline="0" dirty="0">
                <a:ea typeface="나눔스퀘어라운드 ExtraBold" panose="020B0600000101010101" pitchFamily="50" charset="-127"/>
              </a:rPr>
              <a:t>점 만점</a:t>
            </a:r>
            <a:r>
              <a:rPr lang="en-US" altLang="ko-KR" baseline="0" dirty="0">
                <a:ea typeface="나눔스퀘어라운드 ExtraBold" panose="020B0600000101010101" pitchFamily="50" charset="-127"/>
              </a:rPr>
              <a:t>)</a:t>
            </a:r>
            <a:endParaRPr lang="ko-KR" altLang="en-US" baseline="0" dirty="0">
              <a:ea typeface="나눔스퀘어라운드 ExtraBold" panose="020B060000010101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대중교통_만족도!$C$1</c:f>
              <c:strCache>
                <c:ptCount val="1"/>
                <c:pt idx="0">
                  <c:v>서울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대중교통_만족도!$C$2:$C$21</c:f>
              <c:numCache>
                <c:formatCode>General</c:formatCode>
                <c:ptCount val="13"/>
                <c:pt idx="0">
                  <c:v>3.73</c:v>
                </c:pt>
                <c:pt idx="1">
                  <c:v>4.4400000000000004</c:v>
                </c:pt>
                <c:pt idx="2">
                  <c:v>4.37</c:v>
                </c:pt>
                <c:pt idx="3">
                  <c:v>3.91</c:v>
                </c:pt>
                <c:pt idx="4">
                  <c:v>4.76</c:v>
                </c:pt>
                <c:pt idx="5">
                  <c:v>4.68</c:v>
                </c:pt>
                <c:pt idx="6">
                  <c:v>5.08</c:v>
                </c:pt>
                <c:pt idx="7">
                  <c:v>5.04</c:v>
                </c:pt>
                <c:pt idx="8">
                  <c:v>4.9800000000000004</c:v>
                </c:pt>
                <c:pt idx="9">
                  <c:v>4.84</c:v>
                </c:pt>
                <c:pt idx="10">
                  <c:v>4.78</c:v>
                </c:pt>
                <c:pt idx="11">
                  <c:v>4.88</c:v>
                </c:pt>
                <c:pt idx="12">
                  <c:v>4.6857894739999999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DF-8244-8DA3-A0F895D31427}"/>
            </c:ext>
          </c:extLst>
        </c:ser>
        <c:ser>
          <c:idx val="1"/>
          <c:order val="1"/>
          <c:tx>
            <c:strRef>
              <c:f>대중교통_만족도!$D$1</c:f>
              <c:strCache>
                <c:ptCount val="1"/>
                <c:pt idx="0">
                  <c:v>부산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대중교통_만족도!$D$2:$D$21</c:f>
              <c:numCache>
                <c:formatCode>General</c:formatCode>
                <c:ptCount val="13"/>
                <c:pt idx="0">
                  <c:v>3.98</c:v>
                </c:pt>
                <c:pt idx="1">
                  <c:v>4.43</c:v>
                </c:pt>
                <c:pt idx="2">
                  <c:v>4.17</c:v>
                </c:pt>
                <c:pt idx="3">
                  <c:v>4.22</c:v>
                </c:pt>
                <c:pt idx="4">
                  <c:v>4.8499999999999996</c:v>
                </c:pt>
                <c:pt idx="5">
                  <c:v>4.71</c:v>
                </c:pt>
                <c:pt idx="6">
                  <c:v>4.83</c:v>
                </c:pt>
                <c:pt idx="7">
                  <c:v>4.82</c:v>
                </c:pt>
                <c:pt idx="8">
                  <c:v>4.79</c:v>
                </c:pt>
                <c:pt idx="9">
                  <c:v>4.79</c:v>
                </c:pt>
                <c:pt idx="10">
                  <c:v>4.6900000000000004</c:v>
                </c:pt>
                <c:pt idx="11">
                  <c:v>4.9000000000000004</c:v>
                </c:pt>
                <c:pt idx="12">
                  <c:v>4.6384210530000001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DF-8244-8DA3-A0F895D31427}"/>
            </c:ext>
          </c:extLst>
        </c:ser>
        <c:ser>
          <c:idx val="2"/>
          <c:order val="2"/>
          <c:tx>
            <c:strRef>
              <c:f>대중교통_만족도!$E$1</c:f>
              <c:strCache>
                <c:ptCount val="1"/>
                <c:pt idx="0">
                  <c:v>대구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대중교통_만족도!$E$2:$E$21</c:f>
              <c:numCache>
                <c:formatCode>General</c:formatCode>
                <c:ptCount val="13"/>
                <c:pt idx="0">
                  <c:v>4.21</c:v>
                </c:pt>
                <c:pt idx="1">
                  <c:v>4.58</c:v>
                </c:pt>
                <c:pt idx="2">
                  <c:v>4.2699999999999996</c:v>
                </c:pt>
                <c:pt idx="3">
                  <c:v>4.2300000000000004</c:v>
                </c:pt>
                <c:pt idx="4">
                  <c:v>4.96</c:v>
                </c:pt>
                <c:pt idx="5">
                  <c:v>4.6900000000000004</c:v>
                </c:pt>
                <c:pt idx="6">
                  <c:v>4.88</c:v>
                </c:pt>
                <c:pt idx="7">
                  <c:v>4.8099999999999996</c:v>
                </c:pt>
                <c:pt idx="8">
                  <c:v>4.83</c:v>
                </c:pt>
                <c:pt idx="9">
                  <c:v>4.68</c:v>
                </c:pt>
                <c:pt idx="10">
                  <c:v>4.6900000000000004</c:v>
                </c:pt>
                <c:pt idx="11">
                  <c:v>5.05</c:v>
                </c:pt>
                <c:pt idx="12">
                  <c:v>4.6278947370000001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7DF-8244-8DA3-A0F895D31427}"/>
            </c:ext>
          </c:extLst>
        </c:ser>
        <c:ser>
          <c:idx val="3"/>
          <c:order val="3"/>
          <c:tx>
            <c:strRef>
              <c:f>대중교통_만족도!$F$1</c:f>
              <c:strCache>
                <c:ptCount val="1"/>
                <c:pt idx="0">
                  <c:v>인천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대중교통_만족도!$F$2:$F$21</c:f>
              <c:numCache>
                <c:formatCode>General</c:formatCode>
                <c:ptCount val="13"/>
                <c:pt idx="0">
                  <c:v>3.81</c:v>
                </c:pt>
                <c:pt idx="1">
                  <c:v>4.25</c:v>
                </c:pt>
                <c:pt idx="2">
                  <c:v>3.93</c:v>
                </c:pt>
                <c:pt idx="3">
                  <c:v>4</c:v>
                </c:pt>
                <c:pt idx="4">
                  <c:v>4.78</c:v>
                </c:pt>
                <c:pt idx="5">
                  <c:v>4.71</c:v>
                </c:pt>
                <c:pt idx="6">
                  <c:v>4.79</c:v>
                </c:pt>
                <c:pt idx="7">
                  <c:v>4.6900000000000004</c:v>
                </c:pt>
                <c:pt idx="8">
                  <c:v>4.7699999999999996</c:v>
                </c:pt>
                <c:pt idx="9">
                  <c:v>4.66</c:v>
                </c:pt>
                <c:pt idx="10">
                  <c:v>4.59</c:v>
                </c:pt>
                <c:pt idx="11">
                  <c:v>4.74</c:v>
                </c:pt>
                <c:pt idx="12">
                  <c:v>4.5057894740000002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7DF-8244-8DA3-A0F895D31427}"/>
            </c:ext>
          </c:extLst>
        </c:ser>
        <c:ser>
          <c:idx val="4"/>
          <c:order val="4"/>
          <c:tx>
            <c:strRef>
              <c:f>대중교통_만족도!$G$1</c:f>
              <c:strCache>
                <c:ptCount val="1"/>
                <c:pt idx="0">
                  <c:v>광주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대중교통_만족도!$G$2:$G$21</c:f>
              <c:numCache>
                <c:formatCode>General</c:formatCode>
                <c:ptCount val="13"/>
                <c:pt idx="0">
                  <c:v>4.1500000000000004</c:v>
                </c:pt>
                <c:pt idx="1">
                  <c:v>4.46</c:v>
                </c:pt>
                <c:pt idx="2">
                  <c:v>4.37</c:v>
                </c:pt>
                <c:pt idx="3">
                  <c:v>4.26</c:v>
                </c:pt>
                <c:pt idx="4">
                  <c:v>5.0199999999999996</c:v>
                </c:pt>
                <c:pt idx="5">
                  <c:v>4.92</c:v>
                </c:pt>
                <c:pt idx="6">
                  <c:v>4.6900000000000004</c:v>
                </c:pt>
                <c:pt idx="7">
                  <c:v>4.6500000000000004</c:v>
                </c:pt>
                <c:pt idx="8">
                  <c:v>4.7</c:v>
                </c:pt>
                <c:pt idx="9">
                  <c:v>4.54</c:v>
                </c:pt>
                <c:pt idx="10">
                  <c:v>4.62</c:v>
                </c:pt>
                <c:pt idx="11">
                  <c:v>4.8</c:v>
                </c:pt>
                <c:pt idx="12">
                  <c:v>4.5831578950000003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7DF-8244-8DA3-A0F895D31427}"/>
            </c:ext>
          </c:extLst>
        </c:ser>
        <c:ser>
          <c:idx val="5"/>
          <c:order val="5"/>
          <c:tx>
            <c:strRef>
              <c:f>대중교통_만족도!$H$1</c:f>
              <c:strCache>
                <c:ptCount val="1"/>
                <c:pt idx="0">
                  <c:v>대전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대중교통_만족도!$H$2:$H$21</c:f>
              <c:numCache>
                <c:formatCode>General</c:formatCode>
                <c:ptCount val="13"/>
                <c:pt idx="0">
                  <c:v>4.3</c:v>
                </c:pt>
                <c:pt idx="1">
                  <c:v>4.7</c:v>
                </c:pt>
                <c:pt idx="2">
                  <c:v>4.59</c:v>
                </c:pt>
                <c:pt idx="3">
                  <c:v>4.5199999999999996</c:v>
                </c:pt>
                <c:pt idx="4">
                  <c:v>5.01</c:v>
                </c:pt>
                <c:pt idx="5">
                  <c:v>4.9000000000000004</c:v>
                </c:pt>
                <c:pt idx="6">
                  <c:v>4.9400000000000004</c:v>
                </c:pt>
                <c:pt idx="7">
                  <c:v>4.91</c:v>
                </c:pt>
                <c:pt idx="8">
                  <c:v>4.8899999999999997</c:v>
                </c:pt>
                <c:pt idx="9">
                  <c:v>4.74</c:v>
                </c:pt>
                <c:pt idx="10">
                  <c:v>4.6900000000000004</c:v>
                </c:pt>
                <c:pt idx="11">
                  <c:v>5.13</c:v>
                </c:pt>
                <c:pt idx="12">
                  <c:v>4.7615789470000003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7DF-8244-8DA3-A0F895D31427}"/>
            </c:ext>
          </c:extLst>
        </c:ser>
        <c:ser>
          <c:idx val="6"/>
          <c:order val="6"/>
          <c:tx>
            <c:strRef>
              <c:f>대중교통_만족도!$I$1</c:f>
              <c:strCache>
                <c:ptCount val="1"/>
                <c:pt idx="0">
                  <c:v>울산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대중교통_만족도!$I$2:$I$21</c:f>
              <c:numCache>
                <c:formatCode>General</c:formatCode>
                <c:ptCount val="13"/>
                <c:pt idx="0">
                  <c:v>4.16</c:v>
                </c:pt>
                <c:pt idx="1">
                  <c:v>4.49</c:v>
                </c:pt>
                <c:pt idx="2">
                  <c:v>4.3099999999999996</c:v>
                </c:pt>
                <c:pt idx="3">
                  <c:v>4.41</c:v>
                </c:pt>
                <c:pt idx="6">
                  <c:v>4.88</c:v>
                </c:pt>
                <c:pt idx="7">
                  <c:v>4.87</c:v>
                </c:pt>
                <c:pt idx="8">
                  <c:v>4.83</c:v>
                </c:pt>
                <c:pt idx="9">
                  <c:v>4.74</c:v>
                </c:pt>
                <c:pt idx="10">
                  <c:v>4.6399999999999997</c:v>
                </c:pt>
                <c:pt idx="11">
                  <c:v>4.88</c:v>
                </c:pt>
                <c:pt idx="12">
                  <c:v>4.5629411759999998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7DF-8244-8DA3-A0F895D31427}"/>
            </c:ext>
          </c:extLst>
        </c:ser>
        <c:ser>
          <c:idx val="7"/>
          <c:order val="7"/>
          <c:tx>
            <c:strRef>
              <c:f>대중교통_만족도!$J$1</c:f>
              <c:strCache>
                <c:ptCount val="1"/>
                <c:pt idx="0">
                  <c:v>세종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대중교통_만족도!$J$2:$J$21</c:f>
              <c:numCache>
                <c:formatCode>General</c:formatCode>
                <c:ptCount val="13"/>
                <c:pt idx="0">
                  <c:v>4.7</c:v>
                </c:pt>
                <c:pt idx="1">
                  <c:v>4.91</c:v>
                </c:pt>
                <c:pt idx="2">
                  <c:v>4.6900000000000004</c:v>
                </c:pt>
                <c:pt idx="3">
                  <c:v>4.67</c:v>
                </c:pt>
                <c:pt idx="6">
                  <c:v>4.93</c:v>
                </c:pt>
                <c:pt idx="7">
                  <c:v>4.74</c:v>
                </c:pt>
                <c:pt idx="8">
                  <c:v>4.5199999999999996</c:v>
                </c:pt>
                <c:pt idx="9">
                  <c:v>4.93</c:v>
                </c:pt>
                <c:pt idx="10">
                  <c:v>4.67</c:v>
                </c:pt>
                <c:pt idx="11">
                  <c:v>4.9000000000000004</c:v>
                </c:pt>
                <c:pt idx="12">
                  <c:v>4.6605882349999996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7DF-8244-8DA3-A0F895D31427}"/>
            </c:ext>
          </c:extLst>
        </c:ser>
        <c:ser>
          <c:idx val="8"/>
          <c:order val="8"/>
          <c:tx>
            <c:strRef>
              <c:f>대중교통_만족도!$K$1</c:f>
              <c:strCache>
                <c:ptCount val="1"/>
                <c:pt idx="0">
                  <c:v>경기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대중교통_만족도!$K$2:$K$21</c:f>
              <c:numCache>
                <c:formatCode>General</c:formatCode>
                <c:ptCount val="13"/>
                <c:pt idx="0">
                  <c:v>3.66</c:v>
                </c:pt>
                <c:pt idx="1">
                  <c:v>4.16</c:v>
                </c:pt>
                <c:pt idx="2">
                  <c:v>4.09</c:v>
                </c:pt>
                <c:pt idx="3">
                  <c:v>3.87</c:v>
                </c:pt>
                <c:pt idx="4">
                  <c:v>4.6399999999999997</c:v>
                </c:pt>
                <c:pt idx="5">
                  <c:v>4.4800000000000004</c:v>
                </c:pt>
                <c:pt idx="6">
                  <c:v>4.7300000000000004</c:v>
                </c:pt>
                <c:pt idx="7">
                  <c:v>4.66</c:v>
                </c:pt>
                <c:pt idx="8">
                  <c:v>4.6100000000000003</c:v>
                </c:pt>
                <c:pt idx="9">
                  <c:v>4.55</c:v>
                </c:pt>
                <c:pt idx="10">
                  <c:v>4.47</c:v>
                </c:pt>
                <c:pt idx="11">
                  <c:v>4.63</c:v>
                </c:pt>
                <c:pt idx="12">
                  <c:v>4.3968421050000002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7DF-8244-8DA3-A0F895D31427}"/>
            </c:ext>
          </c:extLst>
        </c:ser>
        <c:ser>
          <c:idx val="9"/>
          <c:order val="9"/>
          <c:tx>
            <c:strRef>
              <c:f>대중교통_만족도!$L$1</c:f>
              <c:strCache>
                <c:ptCount val="1"/>
                <c:pt idx="0">
                  <c:v>강원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대중교통_만족도!$L$2:$L$21</c:f>
              <c:numCache>
                <c:formatCode>General</c:formatCode>
                <c:ptCount val="13"/>
                <c:pt idx="0">
                  <c:v>5.21</c:v>
                </c:pt>
                <c:pt idx="1">
                  <c:v>4.5599999999999996</c:v>
                </c:pt>
                <c:pt idx="2">
                  <c:v>4.58</c:v>
                </c:pt>
                <c:pt idx="3">
                  <c:v>4.58</c:v>
                </c:pt>
                <c:pt idx="4">
                  <c:v>4.8099999999999996</c:v>
                </c:pt>
                <c:pt idx="5">
                  <c:v>4.9400000000000004</c:v>
                </c:pt>
                <c:pt idx="6">
                  <c:v>4.63</c:v>
                </c:pt>
                <c:pt idx="7">
                  <c:v>4.6900000000000004</c:v>
                </c:pt>
                <c:pt idx="8">
                  <c:v>4.5199999999999996</c:v>
                </c:pt>
                <c:pt idx="9">
                  <c:v>4.55</c:v>
                </c:pt>
                <c:pt idx="10">
                  <c:v>4.47</c:v>
                </c:pt>
                <c:pt idx="11">
                  <c:v>4.87</c:v>
                </c:pt>
                <c:pt idx="12">
                  <c:v>4.6778947369999999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7DF-8244-8DA3-A0F895D31427}"/>
            </c:ext>
          </c:extLst>
        </c:ser>
        <c:ser>
          <c:idx val="10"/>
          <c:order val="10"/>
          <c:tx>
            <c:strRef>
              <c:f>대중교통_만족도!$M$1</c:f>
              <c:strCache>
                <c:ptCount val="1"/>
                <c:pt idx="0">
                  <c:v>충북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대중교통_만족도!$M$2:$M$21</c:f>
              <c:numCache>
                <c:formatCode>General</c:formatCode>
                <c:ptCount val="13"/>
                <c:pt idx="0">
                  <c:v>4.3</c:v>
                </c:pt>
                <c:pt idx="1">
                  <c:v>4.49</c:v>
                </c:pt>
                <c:pt idx="2">
                  <c:v>4.4000000000000004</c:v>
                </c:pt>
                <c:pt idx="3">
                  <c:v>4.41</c:v>
                </c:pt>
                <c:pt idx="6">
                  <c:v>4.63</c:v>
                </c:pt>
                <c:pt idx="7">
                  <c:v>4.6100000000000003</c:v>
                </c:pt>
                <c:pt idx="8">
                  <c:v>4.51</c:v>
                </c:pt>
                <c:pt idx="9">
                  <c:v>4.4800000000000004</c:v>
                </c:pt>
                <c:pt idx="10">
                  <c:v>4.4000000000000004</c:v>
                </c:pt>
                <c:pt idx="11">
                  <c:v>4.78</c:v>
                </c:pt>
                <c:pt idx="12">
                  <c:v>4.4423529410000002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7DF-8244-8DA3-A0F895D31427}"/>
            </c:ext>
          </c:extLst>
        </c:ser>
        <c:ser>
          <c:idx val="11"/>
          <c:order val="11"/>
          <c:tx>
            <c:strRef>
              <c:f>대중교통_만족도!$N$1</c:f>
              <c:strCache>
                <c:ptCount val="1"/>
                <c:pt idx="0">
                  <c:v>충남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대중교통_만족도!$N$2:$N$21</c:f>
              <c:numCache>
                <c:formatCode>General</c:formatCode>
                <c:ptCount val="13"/>
                <c:pt idx="0">
                  <c:v>4.37</c:v>
                </c:pt>
                <c:pt idx="1">
                  <c:v>4.47</c:v>
                </c:pt>
                <c:pt idx="2">
                  <c:v>4.47</c:v>
                </c:pt>
                <c:pt idx="3">
                  <c:v>4.37</c:v>
                </c:pt>
                <c:pt idx="4">
                  <c:v>4.66</c:v>
                </c:pt>
                <c:pt idx="5">
                  <c:v>4.45</c:v>
                </c:pt>
                <c:pt idx="6">
                  <c:v>4.6100000000000003</c:v>
                </c:pt>
                <c:pt idx="7">
                  <c:v>4.66</c:v>
                </c:pt>
                <c:pt idx="8">
                  <c:v>4.57</c:v>
                </c:pt>
                <c:pt idx="9">
                  <c:v>4.5</c:v>
                </c:pt>
                <c:pt idx="10">
                  <c:v>4.4000000000000004</c:v>
                </c:pt>
                <c:pt idx="11">
                  <c:v>4.75</c:v>
                </c:pt>
                <c:pt idx="12">
                  <c:v>4.4605263160000002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7DF-8244-8DA3-A0F895D31427}"/>
            </c:ext>
          </c:extLst>
        </c:ser>
        <c:ser>
          <c:idx val="12"/>
          <c:order val="12"/>
          <c:tx>
            <c:strRef>
              <c:f>대중교통_만족도!$O$1</c:f>
              <c:strCache>
                <c:ptCount val="1"/>
                <c:pt idx="0">
                  <c:v>전북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대중교통_만족도!$O$2:$O$21</c:f>
              <c:numCache>
                <c:formatCode>General</c:formatCode>
                <c:ptCount val="13"/>
                <c:pt idx="0">
                  <c:v>4.45</c:v>
                </c:pt>
                <c:pt idx="1">
                  <c:v>4.51</c:v>
                </c:pt>
                <c:pt idx="2">
                  <c:v>4.49</c:v>
                </c:pt>
                <c:pt idx="3">
                  <c:v>4.42</c:v>
                </c:pt>
                <c:pt idx="6">
                  <c:v>4.6399999999999997</c:v>
                </c:pt>
                <c:pt idx="7">
                  <c:v>4.67</c:v>
                </c:pt>
                <c:pt idx="8">
                  <c:v>4.5</c:v>
                </c:pt>
                <c:pt idx="9">
                  <c:v>4.41</c:v>
                </c:pt>
                <c:pt idx="10">
                  <c:v>4.34</c:v>
                </c:pt>
                <c:pt idx="11">
                  <c:v>4.82</c:v>
                </c:pt>
                <c:pt idx="12">
                  <c:v>4.4823529410000003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7DF-8244-8DA3-A0F895D31427}"/>
            </c:ext>
          </c:extLst>
        </c:ser>
        <c:ser>
          <c:idx val="13"/>
          <c:order val="13"/>
          <c:tx>
            <c:strRef>
              <c:f>대중교통_만족도!$P$1</c:f>
              <c:strCache>
                <c:ptCount val="1"/>
                <c:pt idx="0">
                  <c:v>전남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대중교통_만족도!$P$2:$P$21</c:f>
              <c:numCache>
                <c:formatCode>General</c:formatCode>
                <c:ptCount val="13"/>
                <c:pt idx="0">
                  <c:v>4.7300000000000004</c:v>
                </c:pt>
                <c:pt idx="1">
                  <c:v>4.79</c:v>
                </c:pt>
                <c:pt idx="2">
                  <c:v>4.72</c:v>
                </c:pt>
                <c:pt idx="3">
                  <c:v>4.5199999999999996</c:v>
                </c:pt>
                <c:pt idx="6">
                  <c:v>4.8899999999999997</c:v>
                </c:pt>
                <c:pt idx="7">
                  <c:v>4.8600000000000003</c:v>
                </c:pt>
                <c:pt idx="8">
                  <c:v>4.7699999999999996</c:v>
                </c:pt>
                <c:pt idx="9">
                  <c:v>4.7699999999999996</c:v>
                </c:pt>
                <c:pt idx="10">
                  <c:v>4.66</c:v>
                </c:pt>
                <c:pt idx="11">
                  <c:v>4.99</c:v>
                </c:pt>
                <c:pt idx="12">
                  <c:v>4.7047058819999998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7DF-8244-8DA3-A0F895D31427}"/>
            </c:ext>
          </c:extLst>
        </c:ser>
        <c:ser>
          <c:idx val="14"/>
          <c:order val="14"/>
          <c:tx>
            <c:strRef>
              <c:f>대중교통_만족도!$Q$1</c:f>
              <c:strCache>
                <c:ptCount val="1"/>
                <c:pt idx="0">
                  <c:v>경북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대중교통_만족도!$Q$2:$Q$21</c:f>
              <c:numCache>
                <c:formatCode>General</c:formatCode>
                <c:ptCount val="13"/>
                <c:pt idx="0">
                  <c:v>4.22</c:v>
                </c:pt>
                <c:pt idx="1">
                  <c:v>4.3899999999999997</c:v>
                </c:pt>
                <c:pt idx="2">
                  <c:v>4.33</c:v>
                </c:pt>
                <c:pt idx="3">
                  <c:v>4.3499999999999996</c:v>
                </c:pt>
                <c:pt idx="4">
                  <c:v>4.4800000000000004</c:v>
                </c:pt>
                <c:pt idx="5">
                  <c:v>4.3600000000000003</c:v>
                </c:pt>
                <c:pt idx="6">
                  <c:v>4.54</c:v>
                </c:pt>
                <c:pt idx="7">
                  <c:v>4.51</c:v>
                </c:pt>
                <c:pt idx="8">
                  <c:v>4.46</c:v>
                </c:pt>
                <c:pt idx="9">
                  <c:v>4.5</c:v>
                </c:pt>
                <c:pt idx="10">
                  <c:v>4.43</c:v>
                </c:pt>
                <c:pt idx="11">
                  <c:v>4.79</c:v>
                </c:pt>
                <c:pt idx="12">
                  <c:v>4.3968421050000002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7DF-8244-8DA3-A0F895D31427}"/>
            </c:ext>
          </c:extLst>
        </c:ser>
        <c:ser>
          <c:idx val="15"/>
          <c:order val="15"/>
          <c:tx>
            <c:strRef>
              <c:f>대중교통_만족도!$R$1</c:f>
              <c:strCache>
                <c:ptCount val="1"/>
                <c:pt idx="0">
                  <c:v>경남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대중교통_만족도!$R$2:$R$21</c:f>
              <c:numCache>
                <c:formatCode>General</c:formatCode>
                <c:ptCount val="13"/>
                <c:pt idx="0">
                  <c:v>4.4000000000000004</c:v>
                </c:pt>
                <c:pt idx="1">
                  <c:v>4.5999999999999996</c:v>
                </c:pt>
                <c:pt idx="2">
                  <c:v>4.45</c:v>
                </c:pt>
                <c:pt idx="3">
                  <c:v>4.49</c:v>
                </c:pt>
                <c:pt idx="4">
                  <c:v>4.91</c:v>
                </c:pt>
                <c:pt idx="5">
                  <c:v>4.8600000000000003</c:v>
                </c:pt>
                <c:pt idx="6">
                  <c:v>4.8600000000000003</c:v>
                </c:pt>
                <c:pt idx="7">
                  <c:v>4.8899999999999997</c:v>
                </c:pt>
                <c:pt idx="8">
                  <c:v>4.82</c:v>
                </c:pt>
                <c:pt idx="9">
                  <c:v>4.84</c:v>
                </c:pt>
                <c:pt idx="10">
                  <c:v>4.83</c:v>
                </c:pt>
                <c:pt idx="11">
                  <c:v>5</c:v>
                </c:pt>
                <c:pt idx="12">
                  <c:v>4.6936842109999999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7DF-8244-8DA3-A0F895D31427}"/>
            </c:ext>
          </c:extLst>
        </c:ser>
        <c:ser>
          <c:idx val="16"/>
          <c:order val="16"/>
          <c:tx>
            <c:strRef>
              <c:f>대중교통_만족도!$S$1</c:f>
              <c:strCache>
                <c:ptCount val="1"/>
                <c:pt idx="0">
                  <c:v>제주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대중교통_만족도!$B$2:$B$21</c:f>
              <c:strCache>
                <c:ptCount val="13"/>
                <c:pt idx="0">
                  <c:v>차량내부혼잡도</c:v>
                </c:pt>
                <c:pt idx="1">
                  <c:v>이용시설청결성</c:v>
                </c:pt>
                <c:pt idx="2">
                  <c:v>(버스)급출발/급제동/차로변경/안전거리확보</c:v>
                </c:pt>
                <c:pt idx="3">
                  <c:v>(버스)비상시대처방안안내</c:v>
                </c:pt>
                <c:pt idx="4">
                  <c:v>(지하철)급출발/급정거/정확한위치정차</c:v>
                </c:pt>
                <c:pt idx="5">
                  <c:v>(지하철)비상시대처방안안내</c:v>
                </c:pt>
                <c:pt idx="6">
                  <c:v>대중교통정보제공시스템구축</c:v>
                </c:pt>
                <c:pt idx="7">
                  <c:v>대중교통제공정보정확성</c:v>
                </c:pt>
                <c:pt idx="8">
                  <c:v>대중교통변경정보제공</c:v>
                </c:pt>
                <c:pt idx="9">
                  <c:v>환승노선(체계)구축</c:v>
                </c:pt>
                <c:pt idx="10">
                  <c:v>환승정보제공적절성</c:v>
                </c:pt>
                <c:pt idx="11">
                  <c:v>환승요금적절성</c:v>
                </c:pt>
                <c:pt idx="12">
                  <c:v>만족도평균</c:v>
                </c:pt>
              </c:strCache>
            </c:strRef>
          </c:cat>
          <c:val>
            <c:numRef>
              <c:f>대중교통_만족도!$S$2:$S$21</c:f>
              <c:numCache>
                <c:formatCode>General</c:formatCode>
                <c:ptCount val="13"/>
                <c:pt idx="0">
                  <c:v>4.71</c:v>
                </c:pt>
                <c:pt idx="1">
                  <c:v>4.96</c:v>
                </c:pt>
                <c:pt idx="2">
                  <c:v>4.75</c:v>
                </c:pt>
                <c:pt idx="3">
                  <c:v>4.8499999999999996</c:v>
                </c:pt>
                <c:pt idx="6">
                  <c:v>5.12</c:v>
                </c:pt>
                <c:pt idx="7">
                  <c:v>5.3</c:v>
                </c:pt>
                <c:pt idx="8">
                  <c:v>5.0999999999999996</c:v>
                </c:pt>
                <c:pt idx="9">
                  <c:v>5</c:v>
                </c:pt>
                <c:pt idx="10">
                  <c:v>4.9000000000000004</c:v>
                </c:pt>
                <c:pt idx="11">
                  <c:v>5.23</c:v>
                </c:pt>
                <c:pt idx="12">
                  <c:v>4.8758823529999997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7DF-8244-8DA3-A0F895D31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05097215"/>
        <c:axId val="1405094719"/>
      </c:lineChart>
      <c:catAx>
        <c:axId val="1405097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405094719"/>
        <c:crosses val="autoZero"/>
        <c:auto val="1"/>
        <c:lblAlgn val="ctr"/>
        <c:lblOffset val="100"/>
        <c:noMultiLvlLbl val="0"/>
      </c:catAx>
      <c:valAx>
        <c:axId val="1405094719"/>
        <c:scaling>
          <c:orientation val="minMax"/>
          <c:max val="5.3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405097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대중교통 사고 조사 통계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Sheet5!$A$20</c:f>
              <c:strCache>
                <c:ptCount val="1"/>
                <c:pt idx="0">
                  <c:v>부상자수/사고건수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Sheet5!$B$18:$R$18</c:f>
              <c:strCache>
                <c:ptCount val="17"/>
                <c:pt idx="0">
                  <c:v>서울</c:v>
                </c:pt>
                <c:pt idx="1">
                  <c:v>부산</c:v>
                </c:pt>
                <c:pt idx="2">
                  <c:v>대구</c:v>
                </c:pt>
                <c:pt idx="3">
                  <c:v>인천</c:v>
                </c:pt>
                <c:pt idx="4">
                  <c:v>광주</c:v>
                </c:pt>
                <c:pt idx="5">
                  <c:v>대전</c:v>
                </c:pt>
                <c:pt idx="6">
                  <c:v>울산</c:v>
                </c:pt>
                <c:pt idx="7">
                  <c:v>세종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</c:strCache>
            </c:strRef>
          </c:cat>
          <c:val>
            <c:numRef>
              <c:f>Sheet5!$B$20:$R$20</c:f>
              <c:numCache>
                <c:formatCode>General</c:formatCode>
                <c:ptCount val="17"/>
                <c:pt idx="0">
                  <c:v>1.3689159150719232</c:v>
                </c:pt>
                <c:pt idx="1">
                  <c:v>1.3681314423002402</c:v>
                </c:pt>
                <c:pt idx="2">
                  <c:v>1.4792998055015283</c:v>
                </c:pt>
                <c:pt idx="3">
                  <c:v>1.4009211147850733</c:v>
                </c:pt>
                <c:pt idx="4">
                  <c:v>1.598349550437246</c:v>
                </c:pt>
                <c:pt idx="5">
                  <c:v>1.5146756854692596</c:v>
                </c:pt>
                <c:pt idx="6">
                  <c:v>1.4443409408476944</c:v>
                </c:pt>
                <c:pt idx="7">
                  <c:v>1.4567404426559356</c:v>
                </c:pt>
                <c:pt idx="8">
                  <c:v>1.4993188138028852</c:v>
                </c:pt>
                <c:pt idx="9">
                  <c:v>1.5331349743034892</c:v>
                </c:pt>
                <c:pt idx="10">
                  <c:v>1.5946413137424373</c:v>
                </c:pt>
                <c:pt idx="11">
                  <c:v>1.4677216516453573</c:v>
                </c:pt>
                <c:pt idx="12">
                  <c:v>1.5131859350026637</c:v>
                </c:pt>
                <c:pt idx="13">
                  <c:v>1.6413407821229051</c:v>
                </c:pt>
                <c:pt idx="14">
                  <c:v>1.4873703987196438</c:v>
                </c:pt>
                <c:pt idx="15">
                  <c:v>1.4216896441167042</c:v>
                </c:pt>
                <c:pt idx="16">
                  <c:v>1.5453309156844968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60-EC43-8669-51638DC46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109711"/>
        <c:axId val="216110127"/>
      </c:lineChart>
      <c:lineChart>
        <c:grouping val="standard"/>
        <c:varyColors val="0"/>
        <c:ser>
          <c:idx val="0"/>
          <c:order val="0"/>
          <c:tx>
            <c:strRef>
              <c:f>Sheet5!$A$19</c:f>
              <c:strCache>
                <c:ptCount val="1"/>
                <c:pt idx="0">
                  <c:v>사망자수/사고건수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Sheet5!$B$18:$R$18</c:f>
              <c:strCache>
                <c:ptCount val="17"/>
                <c:pt idx="0">
                  <c:v>서울</c:v>
                </c:pt>
                <c:pt idx="1">
                  <c:v>부산</c:v>
                </c:pt>
                <c:pt idx="2">
                  <c:v>대구</c:v>
                </c:pt>
                <c:pt idx="3">
                  <c:v>인천</c:v>
                </c:pt>
                <c:pt idx="4">
                  <c:v>광주</c:v>
                </c:pt>
                <c:pt idx="5">
                  <c:v>대전</c:v>
                </c:pt>
                <c:pt idx="6">
                  <c:v>울산</c:v>
                </c:pt>
                <c:pt idx="7">
                  <c:v>세종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</c:strCache>
            </c:strRef>
          </c:cat>
          <c:val>
            <c:numRef>
              <c:f>Sheet5!$B$19:$R$19</c:f>
            </c:numRef>
          </c:val>
          <c:smooth val="0"/>
          <c:extLst>
            <c:ext xmlns:c16="http://schemas.microsoft.com/office/drawing/2014/chart" uri="{C3380CC4-5D6E-409C-BE32-E72D297353CC}">
              <c16:uniqueId val="{00000001-5860-EC43-8669-51638DC460E2}"/>
            </c:ext>
          </c:extLst>
        </c:ser>
        <c:ser>
          <c:idx val="2"/>
          <c:order val="2"/>
          <c:tx>
            <c:strRef>
              <c:f>Sheet5!$A$21</c:f>
              <c:strCache>
                <c:ptCount val="1"/>
                <c:pt idx="0">
                  <c:v>(버스)비상시대처방안안내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Sheet5!$B$18:$R$18</c:f>
              <c:strCache>
                <c:ptCount val="17"/>
                <c:pt idx="0">
                  <c:v>서울</c:v>
                </c:pt>
                <c:pt idx="1">
                  <c:v>부산</c:v>
                </c:pt>
                <c:pt idx="2">
                  <c:v>대구</c:v>
                </c:pt>
                <c:pt idx="3">
                  <c:v>인천</c:v>
                </c:pt>
                <c:pt idx="4">
                  <c:v>광주</c:v>
                </c:pt>
                <c:pt idx="5">
                  <c:v>대전</c:v>
                </c:pt>
                <c:pt idx="6">
                  <c:v>울산</c:v>
                </c:pt>
                <c:pt idx="7">
                  <c:v>세종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</c:strCache>
            </c:strRef>
          </c:cat>
          <c:val>
            <c:numRef>
              <c:f>Sheet5!$B$21:$R$21</c:f>
              <c:numCache>
                <c:formatCode>General</c:formatCode>
                <c:ptCount val="17"/>
                <c:pt idx="0">
                  <c:v>3.91</c:v>
                </c:pt>
                <c:pt idx="1">
                  <c:v>4.22</c:v>
                </c:pt>
                <c:pt idx="2">
                  <c:v>4.2300000000000004</c:v>
                </c:pt>
                <c:pt idx="3">
                  <c:v>4</c:v>
                </c:pt>
                <c:pt idx="4">
                  <c:v>4.26</c:v>
                </c:pt>
                <c:pt idx="5">
                  <c:v>4.5199999999999996</c:v>
                </c:pt>
                <c:pt idx="6">
                  <c:v>4.41</c:v>
                </c:pt>
                <c:pt idx="7">
                  <c:v>4.67</c:v>
                </c:pt>
                <c:pt idx="8">
                  <c:v>3.87</c:v>
                </c:pt>
                <c:pt idx="9">
                  <c:v>4.58</c:v>
                </c:pt>
                <c:pt idx="10">
                  <c:v>4.41</c:v>
                </c:pt>
                <c:pt idx="11">
                  <c:v>4.37</c:v>
                </c:pt>
                <c:pt idx="12">
                  <c:v>4.42</c:v>
                </c:pt>
                <c:pt idx="13">
                  <c:v>4.5199999999999996</c:v>
                </c:pt>
                <c:pt idx="14">
                  <c:v>4.3499999999999996</c:v>
                </c:pt>
                <c:pt idx="15">
                  <c:v>4.49</c:v>
                </c:pt>
                <c:pt idx="16">
                  <c:v>4.8499999999999996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60-EC43-8669-51638DC46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7658895"/>
        <c:axId val="217650575"/>
      </c:lineChart>
      <c:catAx>
        <c:axId val="21610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6110127"/>
        <c:crosses val="autoZero"/>
        <c:auto val="1"/>
        <c:lblAlgn val="ctr"/>
        <c:lblOffset val="100"/>
        <c:noMultiLvlLbl val="0"/>
      </c:catAx>
      <c:valAx>
        <c:axId val="216110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6109711"/>
        <c:crosses val="autoZero"/>
        <c:crossBetween val="between"/>
      </c:valAx>
      <c:valAx>
        <c:axId val="2176505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7658895"/>
        <c:crosses val="max"/>
        <c:crossBetween val="between"/>
      </c:valAx>
      <c:catAx>
        <c:axId val="2176588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76505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Sheet4!$K$9</c:f>
              <c:strCache>
                <c:ptCount val="1"/>
                <c:pt idx="0">
                  <c:v>차량내부혼잡도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45-4DF4-B66E-0DFCB530B4A6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45-4DF4-B66E-0DFCB530B4A6}"/>
              </c:ext>
            </c:extLst>
          </c:dPt>
          <c:cat>
            <c:strRef>
              <c:f>Sheet4!$J$10:$J$26</c:f>
              <c:strCache>
                <c:ptCount val="17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부산</c:v>
                </c:pt>
                <c:pt idx="4">
                  <c:v>광주</c:v>
                </c:pt>
                <c:pt idx="5">
                  <c:v>울산</c:v>
                </c:pt>
                <c:pt idx="6">
                  <c:v>대구</c:v>
                </c:pt>
                <c:pt idx="7">
                  <c:v>경북</c:v>
                </c:pt>
                <c:pt idx="8">
                  <c:v>대전</c:v>
                </c:pt>
                <c:pt idx="9">
                  <c:v>충북</c:v>
                </c:pt>
                <c:pt idx="10">
                  <c:v>충남</c:v>
                </c:pt>
                <c:pt idx="11">
                  <c:v>경남</c:v>
                </c:pt>
                <c:pt idx="12">
                  <c:v>전북</c:v>
                </c:pt>
                <c:pt idx="13">
                  <c:v>세종</c:v>
                </c:pt>
                <c:pt idx="14">
                  <c:v>제주</c:v>
                </c:pt>
                <c:pt idx="15">
                  <c:v>전남</c:v>
                </c:pt>
                <c:pt idx="16">
                  <c:v>강원</c:v>
                </c:pt>
              </c:strCache>
            </c:strRef>
          </c:cat>
          <c:val>
            <c:numRef>
              <c:f>Sheet4!$K$10:$K$26</c:f>
              <c:numCache>
                <c:formatCode>General</c:formatCode>
                <c:ptCount val="17"/>
                <c:pt idx="0">
                  <c:v>3.66</c:v>
                </c:pt>
                <c:pt idx="1">
                  <c:v>3.73</c:v>
                </c:pt>
                <c:pt idx="2">
                  <c:v>3.81</c:v>
                </c:pt>
                <c:pt idx="3">
                  <c:v>3.98</c:v>
                </c:pt>
                <c:pt idx="4">
                  <c:v>4.1500000000000004</c:v>
                </c:pt>
                <c:pt idx="5">
                  <c:v>4.16</c:v>
                </c:pt>
                <c:pt idx="6">
                  <c:v>4.21</c:v>
                </c:pt>
                <c:pt idx="7">
                  <c:v>4.22</c:v>
                </c:pt>
                <c:pt idx="8">
                  <c:v>4.3</c:v>
                </c:pt>
                <c:pt idx="9">
                  <c:v>4.3</c:v>
                </c:pt>
                <c:pt idx="10">
                  <c:v>4.37</c:v>
                </c:pt>
                <c:pt idx="11">
                  <c:v>4.4000000000000004</c:v>
                </c:pt>
                <c:pt idx="12">
                  <c:v>4.45</c:v>
                </c:pt>
                <c:pt idx="13">
                  <c:v>4.7</c:v>
                </c:pt>
                <c:pt idx="14">
                  <c:v>4.71</c:v>
                </c:pt>
                <c:pt idx="15">
                  <c:v>4.7300000000000004</c:v>
                </c:pt>
                <c:pt idx="16">
                  <c:v>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45-4DF4-B66E-0DFCB530B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1900159"/>
        <c:axId val="2101905983"/>
      </c:barChart>
      <c:catAx>
        <c:axId val="210190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1905983"/>
        <c:crosses val="autoZero"/>
        <c:auto val="1"/>
        <c:lblAlgn val="ctr"/>
        <c:lblOffset val="100"/>
        <c:noMultiLvlLbl val="0"/>
      </c:catAx>
      <c:valAx>
        <c:axId val="210190598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190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(</a:t>
            </a:r>
            <a:r>
              <a:rPr lang="ko-KR" altLang="en-US" sz="1200" dirty="0"/>
              <a:t>버스</a:t>
            </a:r>
            <a:r>
              <a:rPr lang="en-US" altLang="ko-KR" sz="1200" dirty="0"/>
              <a:t>)</a:t>
            </a:r>
            <a:r>
              <a:rPr lang="ko-KR" altLang="en-US" sz="1200" dirty="0"/>
              <a:t>급출발</a:t>
            </a:r>
            <a:r>
              <a:rPr lang="en-US" altLang="ko-KR" sz="1200" dirty="0"/>
              <a:t>/</a:t>
            </a:r>
            <a:r>
              <a:rPr lang="ko-KR" altLang="en-US" sz="1200" dirty="0"/>
              <a:t>급제동</a:t>
            </a:r>
            <a:r>
              <a:rPr lang="en-US" altLang="ko-KR" sz="1200" dirty="0"/>
              <a:t>/</a:t>
            </a:r>
            <a:r>
              <a:rPr lang="ko-KR" altLang="en-US" sz="1200" dirty="0"/>
              <a:t>차로변경</a:t>
            </a:r>
            <a:r>
              <a:rPr lang="en-US" altLang="ko-KR" sz="1200" dirty="0"/>
              <a:t>/</a:t>
            </a:r>
            <a:r>
              <a:rPr lang="ko-KR" altLang="en-US" sz="1200" dirty="0"/>
              <a:t>안전거리확보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Sheet4!$P$12</c:f>
              <c:strCache>
                <c:ptCount val="1"/>
                <c:pt idx="0">
                  <c:v>(버스)급출발/급제동/차로변경/안전거리확보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38-4523-95BB-D789DC2AD583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38-4523-95BB-D789DC2AD583}"/>
              </c:ext>
            </c:extLst>
          </c:dPt>
          <c:cat>
            <c:strRef>
              <c:f>Sheet4!$O$13:$O$29</c:f>
              <c:strCache>
                <c:ptCount val="17"/>
                <c:pt idx="0">
                  <c:v>인천</c:v>
                </c:pt>
                <c:pt idx="1">
                  <c:v>경기</c:v>
                </c:pt>
                <c:pt idx="2">
                  <c:v>부산</c:v>
                </c:pt>
                <c:pt idx="3">
                  <c:v>대구</c:v>
                </c:pt>
                <c:pt idx="4">
                  <c:v>울산</c:v>
                </c:pt>
                <c:pt idx="5">
                  <c:v>경북</c:v>
                </c:pt>
                <c:pt idx="6">
                  <c:v>서울</c:v>
                </c:pt>
                <c:pt idx="7">
                  <c:v>광주</c:v>
                </c:pt>
                <c:pt idx="8">
                  <c:v>충북</c:v>
                </c:pt>
                <c:pt idx="9">
                  <c:v>경남</c:v>
                </c:pt>
                <c:pt idx="10">
                  <c:v>충남</c:v>
                </c:pt>
                <c:pt idx="11">
                  <c:v>전북</c:v>
                </c:pt>
                <c:pt idx="12">
                  <c:v>강원</c:v>
                </c:pt>
                <c:pt idx="13">
                  <c:v>대전</c:v>
                </c:pt>
                <c:pt idx="14">
                  <c:v>세종</c:v>
                </c:pt>
                <c:pt idx="15">
                  <c:v>전남</c:v>
                </c:pt>
                <c:pt idx="16">
                  <c:v>제주</c:v>
                </c:pt>
              </c:strCache>
            </c:strRef>
          </c:cat>
          <c:val>
            <c:numRef>
              <c:f>Sheet4!$P$13:$P$29</c:f>
              <c:numCache>
                <c:formatCode>General</c:formatCode>
                <c:ptCount val="17"/>
                <c:pt idx="0">
                  <c:v>3.93</c:v>
                </c:pt>
                <c:pt idx="1">
                  <c:v>4.09</c:v>
                </c:pt>
                <c:pt idx="2">
                  <c:v>4.17</c:v>
                </c:pt>
                <c:pt idx="3">
                  <c:v>4.2699999999999996</c:v>
                </c:pt>
                <c:pt idx="4">
                  <c:v>4.3099999999999996</c:v>
                </c:pt>
                <c:pt idx="5">
                  <c:v>4.33</c:v>
                </c:pt>
                <c:pt idx="6">
                  <c:v>4.37</c:v>
                </c:pt>
                <c:pt idx="7">
                  <c:v>4.37</c:v>
                </c:pt>
                <c:pt idx="8">
                  <c:v>4.4000000000000004</c:v>
                </c:pt>
                <c:pt idx="9">
                  <c:v>4.45</c:v>
                </c:pt>
                <c:pt idx="10">
                  <c:v>4.47</c:v>
                </c:pt>
                <c:pt idx="11">
                  <c:v>4.49</c:v>
                </c:pt>
                <c:pt idx="12">
                  <c:v>4.58</c:v>
                </c:pt>
                <c:pt idx="13">
                  <c:v>4.59</c:v>
                </c:pt>
                <c:pt idx="14">
                  <c:v>4.6900000000000004</c:v>
                </c:pt>
                <c:pt idx="15">
                  <c:v>4.72</c:v>
                </c:pt>
                <c:pt idx="16">
                  <c:v>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38-4523-95BB-D789DC2AD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6407983"/>
        <c:axId val="856404239"/>
      </c:barChart>
      <c:catAx>
        <c:axId val="85640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56404239"/>
        <c:crosses val="autoZero"/>
        <c:auto val="1"/>
        <c:lblAlgn val="ctr"/>
        <c:lblOffset val="100"/>
        <c:noMultiLvlLbl val="0"/>
      </c:catAx>
      <c:valAx>
        <c:axId val="856404239"/>
        <c:scaling>
          <c:orientation val="minMax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56407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Sheet4!$G$64</c:f>
              <c:strCache>
                <c:ptCount val="1"/>
                <c:pt idx="0">
                  <c:v>(버스)비상시대처방안안내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99-485E-81BE-D7850302FFBF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99-485E-81BE-D7850302FFBF}"/>
              </c:ext>
            </c:extLst>
          </c:dPt>
          <c:cat>
            <c:strRef>
              <c:f>Sheet4!$F$65:$F$81</c:f>
              <c:strCache>
                <c:ptCount val="17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부산</c:v>
                </c:pt>
                <c:pt idx="4">
                  <c:v>대구</c:v>
                </c:pt>
                <c:pt idx="5">
                  <c:v>광주</c:v>
                </c:pt>
                <c:pt idx="6">
                  <c:v>경북</c:v>
                </c:pt>
                <c:pt idx="7">
                  <c:v>충남</c:v>
                </c:pt>
                <c:pt idx="8">
                  <c:v>울산</c:v>
                </c:pt>
                <c:pt idx="9">
                  <c:v>충북</c:v>
                </c:pt>
                <c:pt idx="10">
                  <c:v>전북</c:v>
                </c:pt>
                <c:pt idx="11">
                  <c:v>경남</c:v>
                </c:pt>
                <c:pt idx="12">
                  <c:v>대전</c:v>
                </c:pt>
                <c:pt idx="13">
                  <c:v>전남</c:v>
                </c:pt>
                <c:pt idx="14">
                  <c:v>강원</c:v>
                </c:pt>
                <c:pt idx="15">
                  <c:v>세종</c:v>
                </c:pt>
                <c:pt idx="16">
                  <c:v>제주</c:v>
                </c:pt>
              </c:strCache>
            </c:strRef>
          </c:cat>
          <c:val>
            <c:numRef>
              <c:f>Sheet4!$G$65:$G$81</c:f>
              <c:numCache>
                <c:formatCode>General</c:formatCode>
                <c:ptCount val="17"/>
                <c:pt idx="0">
                  <c:v>3.87</c:v>
                </c:pt>
                <c:pt idx="1">
                  <c:v>3.91</c:v>
                </c:pt>
                <c:pt idx="2">
                  <c:v>4</c:v>
                </c:pt>
                <c:pt idx="3">
                  <c:v>4.22</c:v>
                </c:pt>
                <c:pt idx="4">
                  <c:v>4.2300000000000004</c:v>
                </c:pt>
                <c:pt idx="5">
                  <c:v>4.26</c:v>
                </c:pt>
                <c:pt idx="6">
                  <c:v>4.3499999999999996</c:v>
                </c:pt>
                <c:pt idx="7">
                  <c:v>4.37</c:v>
                </c:pt>
                <c:pt idx="8">
                  <c:v>4.41</c:v>
                </c:pt>
                <c:pt idx="9">
                  <c:v>4.41</c:v>
                </c:pt>
                <c:pt idx="10">
                  <c:v>4.42</c:v>
                </c:pt>
                <c:pt idx="11">
                  <c:v>4.49</c:v>
                </c:pt>
                <c:pt idx="12">
                  <c:v>4.5199999999999996</c:v>
                </c:pt>
                <c:pt idx="13">
                  <c:v>4.5199999999999996</c:v>
                </c:pt>
                <c:pt idx="14">
                  <c:v>4.58</c:v>
                </c:pt>
                <c:pt idx="15">
                  <c:v>4.67</c:v>
                </c:pt>
                <c:pt idx="16">
                  <c:v>4.8499999999999996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99-485E-81BE-D7850302FF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0727823"/>
        <c:axId val="2100729071"/>
      </c:barChart>
      <c:catAx>
        <c:axId val="2100727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0729071"/>
        <c:crosses val="autoZero"/>
        <c:auto val="1"/>
        <c:lblAlgn val="ctr"/>
        <c:lblOffset val="100"/>
        <c:noMultiLvlLbl val="0"/>
      </c:catAx>
      <c:valAx>
        <c:axId val="2100729071"/>
        <c:scaling>
          <c:orientation val="minMax"/>
          <c:max val="5.2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0727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Sheet4!$K$9</c:f>
              <c:strCache>
                <c:ptCount val="1"/>
                <c:pt idx="0">
                  <c:v>차량내부혼잡도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45-4DF4-B66E-0DFCB530B4A6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45-4DF4-B66E-0DFCB530B4A6}"/>
              </c:ext>
            </c:extLst>
          </c:dPt>
          <c:cat>
            <c:strRef>
              <c:f>Sheet4!$J$10:$J$26</c:f>
              <c:strCache>
                <c:ptCount val="17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부산</c:v>
                </c:pt>
                <c:pt idx="4">
                  <c:v>광주</c:v>
                </c:pt>
                <c:pt idx="5">
                  <c:v>울산</c:v>
                </c:pt>
                <c:pt idx="6">
                  <c:v>대구</c:v>
                </c:pt>
                <c:pt idx="7">
                  <c:v>경북</c:v>
                </c:pt>
                <c:pt idx="8">
                  <c:v>대전</c:v>
                </c:pt>
                <c:pt idx="9">
                  <c:v>충북</c:v>
                </c:pt>
                <c:pt idx="10">
                  <c:v>충남</c:v>
                </c:pt>
                <c:pt idx="11">
                  <c:v>경남</c:v>
                </c:pt>
                <c:pt idx="12">
                  <c:v>전북</c:v>
                </c:pt>
                <c:pt idx="13">
                  <c:v>세종</c:v>
                </c:pt>
                <c:pt idx="14">
                  <c:v>제주</c:v>
                </c:pt>
                <c:pt idx="15">
                  <c:v>전남</c:v>
                </c:pt>
                <c:pt idx="16">
                  <c:v>강원</c:v>
                </c:pt>
              </c:strCache>
            </c:strRef>
          </c:cat>
          <c:val>
            <c:numRef>
              <c:f>Sheet4!$K$10:$K$26</c:f>
              <c:numCache>
                <c:formatCode>General</c:formatCode>
                <c:ptCount val="17"/>
                <c:pt idx="0">
                  <c:v>3.66</c:v>
                </c:pt>
                <c:pt idx="1">
                  <c:v>3.73</c:v>
                </c:pt>
                <c:pt idx="2">
                  <c:v>3.81</c:v>
                </c:pt>
                <c:pt idx="3">
                  <c:v>3.98</c:v>
                </c:pt>
                <c:pt idx="4">
                  <c:v>4.1500000000000004</c:v>
                </c:pt>
                <c:pt idx="5">
                  <c:v>4.16</c:v>
                </c:pt>
                <c:pt idx="6">
                  <c:v>4.21</c:v>
                </c:pt>
                <c:pt idx="7">
                  <c:v>4.22</c:v>
                </c:pt>
                <c:pt idx="8">
                  <c:v>4.3</c:v>
                </c:pt>
                <c:pt idx="9">
                  <c:v>4.3</c:v>
                </c:pt>
                <c:pt idx="10">
                  <c:v>4.37</c:v>
                </c:pt>
                <c:pt idx="11">
                  <c:v>4.4000000000000004</c:v>
                </c:pt>
                <c:pt idx="12">
                  <c:v>4.45</c:v>
                </c:pt>
                <c:pt idx="13">
                  <c:v>4.7</c:v>
                </c:pt>
                <c:pt idx="14">
                  <c:v>4.71</c:v>
                </c:pt>
                <c:pt idx="15">
                  <c:v>4.7300000000000004</c:v>
                </c:pt>
                <c:pt idx="16">
                  <c:v>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45-4DF4-B66E-0DFCB530B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1900159"/>
        <c:axId val="2101905983"/>
      </c:barChart>
      <c:catAx>
        <c:axId val="210190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1905983"/>
        <c:crosses val="autoZero"/>
        <c:auto val="1"/>
        <c:lblAlgn val="ctr"/>
        <c:lblOffset val="100"/>
        <c:noMultiLvlLbl val="0"/>
      </c:catAx>
      <c:valAx>
        <c:axId val="210190598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190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1900159"/>
        <c:axId val="2101905983"/>
      </c:barChart>
      <c:catAx>
        <c:axId val="210190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1905983"/>
        <c:crosses val="autoZero"/>
        <c:auto val="1"/>
        <c:lblAlgn val="ctr"/>
        <c:lblOffset val="100"/>
        <c:noMultiLvlLbl val="0"/>
      </c:catAx>
      <c:valAx>
        <c:axId val="210190598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190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/>
              <a:t>(</a:t>
            </a:r>
            <a:r>
              <a:rPr lang="ko-KR" altLang="en-US" sz="1200" dirty="0"/>
              <a:t>버스</a:t>
            </a:r>
            <a:r>
              <a:rPr lang="en-US" altLang="ko-KR" sz="1200" dirty="0"/>
              <a:t>)</a:t>
            </a:r>
            <a:r>
              <a:rPr lang="ko-KR" altLang="en-US" sz="1200" dirty="0"/>
              <a:t>급출발</a:t>
            </a:r>
            <a:r>
              <a:rPr lang="en-US" altLang="ko-KR" sz="1200" dirty="0"/>
              <a:t>/</a:t>
            </a:r>
            <a:r>
              <a:rPr lang="ko-KR" altLang="en-US" sz="1200" dirty="0"/>
              <a:t>급제동</a:t>
            </a:r>
            <a:r>
              <a:rPr lang="en-US" altLang="ko-KR" sz="1200" dirty="0"/>
              <a:t>/</a:t>
            </a:r>
            <a:r>
              <a:rPr lang="ko-KR" altLang="en-US" sz="1200" dirty="0"/>
              <a:t>차로변경</a:t>
            </a:r>
            <a:r>
              <a:rPr lang="en-US" altLang="ko-KR" sz="1200" dirty="0"/>
              <a:t>/</a:t>
            </a:r>
            <a:r>
              <a:rPr lang="ko-KR" altLang="en-US" sz="1200" dirty="0"/>
              <a:t>안전거리확보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Sheet4!$P$12</c:f>
              <c:strCache>
                <c:ptCount val="1"/>
                <c:pt idx="0">
                  <c:v>(버스)급출발/급제동/차로변경/안전거리확보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38-4523-95BB-D789DC2AD583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38-4523-95BB-D789DC2AD583}"/>
              </c:ext>
            </c:extLst>
          </c:dPt>
          <c:cat>
            <c:strRef>
              <c:f>Sheet4!$O$13:$O$29</c:f>
              <c:strCache>
                <c:ptCount val="17"/>
                <c:pt idx="0">
                  <c:v>인천</c:v>
                </c:pt>
                <c:pt idx="1">
                  <c:v>경기</c:v>
                </c:pt>
                <c:pt idx="2">
                  <c:v>부산</c:v>
                </c:pt>
                <c:pt idx="3">
                  <c:v>대구</c:v>
                </c:pt>
                <c:pt idx="4">
                  <c:v>울산</c:v>
                </c:pt>
                <c:pt idx="5">
                  <c:v>경북</c:v>
                </c:pt>
                <c:pt idx="6">
                  <c:v>서울</c:v>
                </c:pt>
                <c:pt idx="7">
                  <c:v>광주</c:v>
                </c:pt>
                <c:pt idx="8">
                  <c:v>충북</c:v>
                </c:pt>
                <c:pt idx="9">
                  <c:v>경남</c:v>
                </c:pt>
                <c:pt idx="10">
                  <c:v>충남</c:v>
                </c:pt>
                <c:pt idx="11">
                  <c:v>전북</c:v>
                </c:pt>
                <c:pt idx="12">
                  <c:v>강원</c:v>
                </c:pt>
                <c:pt idx="13">
                  <c:v>대전</c:v>
                </c:pt>
                <c:pt idx="14">
                  <c:v>세종</c:v>
                </c:pt>
                <c:pt idx="15">
                  <c:v>전남</c:v>
                </c:pt>
                <c:pt idx="16">
                  <c:v>제주</c:v>
                </c:pt>
              </c:strCache>
            </c:strRef>
          </c:cat>
          <c:val>
            <c:numRef>
              <c:f>Sheet4!$P$13:$P$29</c:f>
              <c:numCache>
                <c:formatCode>General</c:formatCode>
                <c:ptCount val="17"/>
                <c:pt idx="0">
                  <c:v>3.93</c:v>
                </c:pt>
                <c:pt idx="1">
                  <c:v>4.09</c:v>
                </c:pt>
                <c:pt idx="2">
                  <c:v>4.17</c:v>
                </c:pt>
                <c:pt idx="3">
                  <c:v>4.2699999999999996</c:v>
                </c:pt>
                <c:pt idx="4">
                  <c:v>4.3099999999999996</c:v>
                </c:pt>
                <c:pt idx="5">
                  <c:v>4.33</c:v>
                </c:pt>
                <c:pt idx="6">
                  <c:v>4.37</c:v>
                </c:pt>
                <c:pt idx="7">
                  <c:v>4.37</c:v>
                </c:pt>
                <c:pt idx="8">
                  <c:v>4.4000000000000004</c:v>
                </c:pt>
                <c:pt idx="9">
                  <c:v>4.45</c:v>
                </c:pt>
                <c:pt idx="10">
                  <c:v>4.47</c:v>
                </c:pt>
                <c:pt idx="11">
                  <c:v>4.49</c:v>
                </c:pt>
                <c:pt idx="12">
                  <c:v>4.58</c:v>
                </c:pt>
                <c:pt idx="13">
                  <c:v>4.59</c:v>
                </c:pt>
                <c:pt idx="14">
                  <c:v>4.6900000000000004</c:v>
                </c:pt>
                <c:pt idx="15">
                  <c:v>4.72</c:v>
                </c:pt>
                <c:pt idx="16">
                  <c:v>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38-4523-95BB-D789DC2AD5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6407983"/>
        <c:axId val="856404239"/>
      </c:barChart>
      <c:catAx>
        <c:axId val="85640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56404239"/>
        <c:crosses val="autoZero"/>
        <c:auto val="1"/>
        <c:lblAlgn val="ctr"/>
        <c:lblOffset val="100"/>
        <c:noMultiLvlLbl val="0"/>
      </c:catAx>
      <c:valAx>
        <c:axId val="856404239"/>
        <c:scaling>
          <c:orientation val="minMax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56407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01900159"/>
        <c:axId val="2101905983"/>
      </c:barChart>
      <c:catAx>
        <c:axId val="210190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1905983"/>
        <c:crosses val="autoZero"/>
        <c:auto val="1"/>
        <c:lblAlgn val="ctr"/>
        <c:lblOffset val="100"/>
        <c:noMultiLvlLbl val="0"/>
      </c:catAx>
      <c:valAx>
        <c:axId val="210190598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1900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Sheet4!$G$64</c:f>
              <c:strCache>
                <c:ptCount val="1"/>
                <c:pt idx="0">
                  <c:v>(버스)비상시대처방안안내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E6-804B-82F4-78D98DFC9B95}"/>
              </c:ext>
            </c:extLst>
          </c:dPt>
          <c:dPt>
            <c:idx val="1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6-804B-82F4-78D98DFC9B95}"/>
              </c:ext>
            </c:extLst>
          </c:dPt>
          <c:cat>
            <c:strRef>
              <c:f>Sheet4!$F$65:$F$81</c:f>
              <c:strCache>
                <c:ptCount val="17"/>
                <c:pt idx="0">
                  <c:v>경기</c:v>
                </c:pt>
                <c:pt idx="1">
                  <c:v>서울</c:v>
                </c:pt>
                <c:pt idx="2">
                  <c:v>인천</c:v>
                </c:pt>
                <c:pt idx="3">
                  <c:v>부산</c:v>
                </c:pt>
                <c:pt idx="4">
                  <c:v>대구</c:v>
                </c:pt>
                <c:pt idx="5">
                  <c:v>광주</c:v>
                </c:pt>
                <c:pt idx="6">
                  <c:v>경북</c:v>
                </c:pt>
                <c:pt idx="7">
                  <c:v>충남</c:v>
                </c:pt>
                <c:pt idx="8">
                  <c:v>울산</c:v>
                </c:pt>
                <c:pt idx="9">
                  <c:v>충북</c:v>
                </c:pt>
                <c:pt idx="10">
                  <c:v>전북</c:v>
                </c:pt>
                <c:pt idx="11">
                  <c:v>경남</c:v>
                </c:pt>
                <c:pt idx="12">
                  <c:v>대전</c:v>
                </c:pt>
                <c:pt idx="13">
                  <c:v>전남</c:v>
                </c:pt>
                <c:pt idx="14">
                  <c:v>강원</c:v>
                </c:pt>
                <c:pt idx="15">
                  <c:v>세종</c:v>
                </c:pt>
                <c:pt idx="16">
                  <c:v>제주</c:v>
                </c:pt>
              </c:strCache>
            </c:strRef>
          </c:cat>
          <c:val>
            <c:numRef>
              <c:f>Sheet4!$G$65:$G$81</c:f>
              <c:numCache>
                <c:formatCode>General</c:formatCode>
                <c:ptCount val="17"/>
                <c:pt idx="0">
                  <c:v>3.87</c:v>
                </c:pt>
                <c:pt idx="1">
                  <c:v>3.91</c:v>
                </c:pt>
                <c:pt idx="2">
                  <c:v>4</c:v>
                </c:pt>
                <c:pt idx="3">
                  <c:v>4.22</c:v>
                </c:pt>
                <c:pt idx="4">
                  <c:v>4.2300000000000004</c:v>
                </c:pt>
                <c:pt idx="5">
                  <c:v>4.26</c:v>
                </c:pt>
                <c:pt idx="6">
                  <c:v>4.3499999999999996</c:v>
                </c:pt>
                <c:pt idx="7">
                  <c:v>4.37</c:v>
                </c:pt>
                <c:pt idx="8">
                  <c:v>4.41</c:v>
                </c:pt>
                <c:pt idx="9">
                  <c:v>4.41</c:v>
                </c:pt>
                <c:pt idx="10">
                  <c:v>4.42</c:v>
                </c:pt>
                <c:pt idx="11">
                  <c:v>4.49</c:v>
                </c:pt>
                <c:pt idx="12">
                  <c:v>4.5199999999999996</c:v>
                </c:pt>
                <c:pt idx="13">
                  <c:v>4.5199999999999996</c:v>
                </c:pt>
                <c:pt idx="14">
                  <c:v>4.58</c:v>
                </c:pt>
                <c:pt idx="15">
                  <c:v>4.67</c:v>
                </c:pt>
                <c:pt idx="16">
                  <c:v>4.8499999999999996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E6-804B-82F4-78D98DFC9B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0727823"/>
        <c:axId val="2100729071"/>
      </c:barChart>
      <c:catAx>
        <c:axId val="2100727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0729071"/>
        <c:crosses val="autoZero"/>
        <c:auto val="1"/>
        <c:lblAlgn val="ctr"/>
        <c:lblOffset val="100"/>
        <c:noMultiLvlLbl val="0"/>
      </c:catAx>
      <c:valAx>
        <c:axId val="2100729071"/>
        <c:scaling>
          <c:orientation val="minMax"/>
          <c:max val="5.2"/>
          <c:min val="3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100727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7263C-6AD8-414D-A80B-2EB2D55418C5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C7C34-2D23-4F11-8B0A-AB44924C4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3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 </a:t>
            </a:r>
            <a:r>
              <a:rPr kumimoji="1" lang="en-US" altLang="ko-KR" dirty="0"/>
              <a:t>7</a:t>
            </a:r>
            <a:r>
              <a:rPr kumimoji="1" lang="ko-KR" altLang="en-US" dirty="0"/>
              <a:t>조의 발표를 맡은 이준석입니다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 err="1"/>
              <a:t>저희조는</a:t>
            </a:r>
            <a:r>
              <a:rPr kumimoji="1" lang="ko-KR" altLang="en-US" dirty="0"/>
              <a:t> 시도별 대중교통 데이터 분석을 통한</a:t>
            </a:r>
            <a:endParaRPr kumimoji="1" lang="en-US" altLang="ko-KR" dirty="0"/>
          </a:p>
          <a:p>
            <a:r>
              <a:rPr kumimoji="1" lang="ko-KR" altLang="en-US" dirty="0"/>
              <a:t>지역별 대중교통 만족도 현황 분석을 주제로 프로젝트를 진행해 보았습니다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92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이에</a:t>
            </a:r>
            <a:r>
              <a:rPr kumimoji="1" lang="ko-KR" altLang="en-US" dirty="0"/>
              <a:t> 꺾은선 그래프를 활용하여 지역별로 만족도 편차가 큰 변수를 찾아보았습니다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그</a:t>
            </a:r>
            <a:r>
              <a:rPr kumimoji="1" lang="ko-KR" altLang="en-US" dirty="0"/>
              <a:t> 결과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만족도 조사 결과에서 차량 내부 혼잡도</a:t>
            </a:r>
            <a:r>
              <a:rPr kumimoji="1" lang="en-US" altLang="ko-KR" dirty="0"/>
              <a:t>/</a:t>
            </a:r>
            <a:r>
              <a:rPr lang="en-US" altLang="ko-KR" sz="1200" dirty="0"/>
              <a:t>(</a:t>
            </a:r>
            <a:r>
              <a:rPr lang="ko-KR" altLang="en-US" sz="1200" dirty="0"/>
              <a:t>버스</a:t>
            </a:r>
            <a:r>
              <a:rPr lang="en-US" altLang="ko-KR" sz="1200" dirty="0"/>
              <a:t>)</a:t>
            </a:r>
            <a:r>
              <a:rPr lang="ko-KR" altLang="en-US" sz="1200" dirty="0" err="1"/>
              <a:t>급출발</a:t>
            </a:r>
            <a:r>
              <a:rPr lang="en-US" altLang="ko-KR" sz="1200" dirty="0"/>
              <a:t>/</a:t>
            </a:r>
            <a:r>
              <a:rPr lang="ko-KR" altLang="en-US" sz="1200" dirty="0"/>
              <a:t>급제동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차로변경</a:t>
            </a:r>
            <a:r>
              <a:rPr lang="en-US" altLang="ko-KR" sz="1200" dirty="0"/>
              <a:t>/</a:t>
            </a:r>
            <a:r>
              <a:rPr lang="ko-KR" altLang="en-US" sz="1200" dirty="0"/>
              <a:t>안전거리확보 </a:t>
            </a:r>
            <a:r>
              <a:rPr lang="en-US" altLang="ko-KR" sz="1200" dirty="0"/>
              <a:t>/</a:t>
            </a:r>
            <a:r>
              <a:rPr lang="ko-KR" altLang="en-US" sz="1200" dirty="0"/>
              <a:t> 비상시 대처방안 안내 </a:t>
            </a:r>
            <a:r>
              <a:rPr lang="en-US" altLang="ko-KR" sz="1200" dirty="0"/>
              <a:t>3</a:t>
            </a:r>
            <a:r>
              <a:rPr lang="ko-KR" altLang="en-US" sz="1200" dirty="0"/>
              <a:t>가지 항목이 지역별로 가장 큰 편차를 가짐을 확인 할 수 있었습니다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41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차량내부 혼잡도는 수도권과 광역시가 만족도가 가장 낮게 나옴을 확인 할 수 있었고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버스 안전운전 관련 만족도는 인천이 가장 낮고 제주도가 가장 높음을 확인할 수 있었습니다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하지만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버스</a:t>
            </a:r>
            <a:r>
              <a:rPr lang="en-US" altLang="ko-KR" sz="1200" dirty="0"/>
              <a:t>)</a:t>
            </a:r>
            <a:r>
              <a:rPr lang="ko-KR" altLang="en-US" sz="1200" dirty="0"/>
              <a:t> 비상시 대처 방안 안내 항목은 수도권이 가장 </a:t>
            </a:r>
            <a:r>
              <a:rPr lang="ko-KR" altLang="en-US" sz="1200" dirty="0" err="1"/>
              <a:t>높을거라고</a:t>
            </a:r>
            <a:r>
              <a:rPr lang="ko-KR" altLang="en-US" sz="1200" dirty="0"/>
              <a:t> 생각했던 저희의 예상과 다르게</a:t>
            </a:r>
            <a:r>
              <a:rPr lang="en-US" altLang="ko-KR" sz="1200" dirty="0"/>
              <a:t>,</a:t>
            </a:r>
            <a:r>
              <a:rPr lang="ko-KR" altLang="en-US" sz="1200" dirty="0"/>
              <a:t> 수도권의 만족도가 가장 낮음을 확인할 수 </a:t>
            </a:r>
            <a:r>
              <a:rPr lang="ko-KR" altLang="en-US" sz="1200" dirty="0" err="1"/>
              <a:t>있엇고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버스 안전운전관련 만족도의 항목과 유사함을 볼 수 있었습니다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마지막으로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전반적으로 안전 </a:t>
            </a:r>
            <a:r>
              <a:rPr lang="ko-KR" altLang="en-US" sz="1200" dirty="0" err="1"/>
              <a:t>운전관련</a:t>
            </a:r>
            <a:r>
              <a:rPr lang="ko-KR" altLang="en-US" sz="1200" dirty="0"/>
              <a:t> 이슈가 많은 지역이 비상시 대처방안안내도 불만족스러운 결과가 나옴을 유추해볼 수 있었습니다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49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중에서 가장 지역별 차이가 컸던 내부혼잡도에 집중하여 </a:t>
            </a:r>
            <a:endParaRPr lang="en-US" altLang="ko-KR" dirty="0"/>
          </a:p>
          <a:p>
            <a:r>
              <a:rPr lang="ko-KR" altLang="en-US" dirty="0" err="1"/>
              <a:t>내부혼잡도</a:t>
            </a:r>
            <a:r>
              <a:rPr lang="ko-KR" altLang="en-US" dirty="0"/>
              <a:t> 만족도에 가장 많은 영향을 </a:t>
            </a:r>
            <a:r>
              <a:rPr lang="ko-KR" altLang="en-US" dirty="0" err="1"/>
              <a:t>준것으로</a:t>
            </a:r>
            <a:r>
              <a:rPr lang="ko-KR" altLang="en-US" dirty="0"/>
              <a:t> 예상되는 통행량 데이터를 </a:t>
            </a:r>
            <a:r>
              <a:rPr lang="ko-KR" altLang="en-US" dirty="0" err="1"/>
              <a:t>폴리움</a:t>
            </a:r>
            <a:r>
              <a:rPr lang="ko-KR" altLang="en-US" dirty="0"/>
              <a:t> 패키지를 사용하여 지도에 시각화 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수도권과 지방의 인구수가 차이가 나기 때문에 교통량을 지역별 인구수로 </a:t>
            </a:r>
            <a:r>
              <a:rPr lang="ko-KR" altLang="en-US" dirty="0" err="1"/>
              <a:t>나누어주었는데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일일 평균 통행량을 지역별 인구수로 </a:t>
            </a:r>
            <a:r>
              <a:rPr lang="ko-KR" altLang="en-US" dirty="0" err="1"/>
              <a:t>나누었을때</a:t>
            </a:r>
            <a:r>
              <a:rPr lang="en-US" altLang="ko-KR" dirty="0"/>
              <a:t>,</a:t>
            </a:r>
            <a:r>
              <a:rPr lang="ko-KR" altLang="en-US" dirty="0"/>
              <a:t>  값이 너무 작아  </a:t>
            </a:r>
            <a:r>
              <a:rPr lang="en-US" altLang="ko-KR" dirty="0"/>
              <a:t>10</a:t>
            </a:r>
            <a:r>
              <a:rPr lang="ko-KR" altLang="en-US" dirty="0"/>
              <a:t>을 곱하여 </a:t>
            </a:r>
            <a:r>
              <a:rPr lang="en-US" altLang="ko-KR" dirty="0"/>
              <a:t>10</a:t>
            </a:r>
            <a:r>
              <a:rPr lang="ko-KR" altLang="en-US" dirty="0"/>
              <a:t>명당 대중교통 통행량을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</a:t>
            </a:r>
            <a:r>
              <a:rPr lang="en-US" altLang="ko-KR" dirty="0"/>
              <a:t>,</a:t>
            </a:r>
            <a:r>
              <a:rPr lang="ko-KR" altLang="en-US" dirty="0"/>
              <a:t> 내부혼잡도는 경기가 가장 </a:t>
            </a:r>
            <a:r>
              <a:rPr lang="ko-KR" altLang="en-US" dirty="0" err="1"/>
              <a:t>높았던것에</a:t>
            </a:r>
            <a:r>
              <a:rPr lang="ko-KR" altLang="en-US" dirty="0"/>
              <a:t> 비해</a:t>
            </a:r>
            <a:r>
              <a:rPr lang="en-US" altLang="ko-KR" dirty="0"/>
              <a:t>,</a:t>
            </a:r>
            <a:r>
              <a:rPr lang="ko-KR" altLang="en-US" dirty="0"/>
              <a:t> 인구수당 통행량은 경기보다 서울이 훨씬 더 높음을 확인 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더군다나 경기도는 서울뿐만 아니라 부산시보다 인구수당 통행량이 적음을 확인 할 수 있었습니다</a:t>
            </a:r>
            <a:r>
              <a:rPr lang="en-US" altLang="ko-KR" dirty="0"/>
              <a:t>.</a:t>
            </a:r>
            <a:r>
              <a:rPr lang="ko-KR" altLang="en-US" dirty="0"/>
              <a:t> 하지만 혼잡도 만족도가 가장 낮게 나왔으므로</a:t>
            </a:r>
            <a:r>
              <a:rPr lang="en-US" altLang="ko-KR" dirty="0"/>
              <a:t>,</a:t>
            </a:r>
            <a:r>
              <a:rPr lang="ko-KR" altLang="en-US" dirty="0"/>
              <a:t> 혼잡도 만족도에 영향을 미치는 또 다른 요인으로</a:t>
            </a:r>
            <a:r>
              <a:rPr lang="en-US" altLang="ko-KR" dirty="0"/>
              <a:t>,</a:t>
            </a:r>
            <a:r>
              <a:rPr lang="ko-KR" altLang="en-US" dirty="0"/>
              <a:t> 교통량에 비해 경기도의 인구수가 너무 </a:t>
            </a:r>
            <a:r>
              <a:rPr lang="ko-KR" altLang="en-US" dirty="0" err="1"/>
              <a:t>많다는것과</a:t>
            </a:r>
            <a:r>
              <a:rPr lang="en-US" altLang="ko-KR" dirty="0"/>
              <a:t>,</a:t>
            </a:r>
            <a:r>
              <a:rPr lang="ko-KR" altLang="en-US" dirty="0"/>
              <a:t> 외부로부터의 </a:t>
            </a:r>
            <a:r>
              <a:rPr lang="ko-KR" altLang="en-US" dirty="0" err="1"/>
              <a:t>유출입이</a:t>
            </a:r>
            <a:r>
              <a:rPr lang="ko-KR" altLang="en-US" dirty="0"/>
              <a:t> 크다는 사실을 생각해 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6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만족도 조사 결과 중 두번째로 편차가 컸던 버스 안전운전관련에 집중하여 구체적으로 어떠한 안전 민원이 있나 알아보려 했으나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국민 신문고에서 </a:t>
            </a:r>
            <a:r>
              <a:rPr lang="en-US" altLang="ko-KR" dirty="0"/>
              <a:t>‘</a:t>
            </a:r>
            <a:r>
              <a:rPr lang="ko-KR" altLang="en-US" dirty="0"/>
              <a:t>버스 안전 운전</a:t>
            </a:r>
            <a:r>
              <a:rPr lang="en-US" altLang="ko-KR" dirty="0"/>
              <a:t>’</a:t>
            </a:r>
            <a:r>
              <a:rPr lang="ko-KR" altLang="en-US" dirty="0"/>
              <a:t>을 키워드로 검색하였을 때</a:t>
            </a:r>
            <a:r>
              <a:rPr lang="en-US" altLang="ko-KR" dirty="0"/>
              <a:t>,</a:t>
            </a:r>
            <a:r>
              <a:rPr lang="ko-KR" altLang="en-US" dirty="0"/>
              <a:t> 서울시는 민원 내용이 하나도 안 나오는 등</a:t>
            </a:r>
            <a:r>
              <a:rPr lang="en-US" altLang="ko-KR" dirty="0"/>
              <a:t>,</a:t>
            </a:r>
            <a:r>
              <a:rPr lang="ko-KR" altLang="en-US" dirty="0"/>
              <a:t> 다른 지역도 데이터가 고르게 나오지 않아 키워드를 </a:t>
            </a:r>
            <a:r>
              <a:rPr lang="en-US" altLang="ko-KR" dirty="0"/>
              <a:t>‘</a:t>
            </a:r>
            <a:r>
              <a:rPr lang="ko-KR" altLang="en-US" dirty="0"/>
              <a:t>대중교통</a:t>
            </a:r>
            <a:r>
              <a:rPr lang="en-US" altLang="ko-KR" dirty="0"/>
              <a:t>’</a:t>
            </a:r>
            <a:r>
              <a:rPr lang="ko-KR" altLang="en-US" dirty="0" err="1"/>
              <a:t>으로</a:t>
            </a:r>
            <a:r>
              <a:rPr lang="ko-KR" altLang="en-US" dirty="0"/>
              <a:t> 변경하여 버스에 국한하지 않고 전반적인 대중교통에 대한 민원내용을 바탕으로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진행해보았습니다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61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국민신문고에서 민원내용을 </a:t>
            </a:r>
            <a:r>
              <a:rPr lang="ko-KR" altLang="en-US" dirty="0" err="1"/>
              <a:t>웹드라이버</a:t>
            </a:r>
            <a:r>
              <a:rPr lang="ko-KR" altLang="en-US" dirty="0"/>
              <a:t> 패키지를 활용하여 취합하였습니다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크롤링</a:t>
            </a:r>
            <a:r>
              <a:rPr lang="ko-KR" altLang="en-US" dirty="0"/>
              <a:t> 키워드는 </a:t>
            </a:r>
            <a:r>
              <a:rPr lang="en-US" altLang="ko-KR" dirty="0"/>
              <a:t>‘</a:t>
            </a:r>
            <a:r>
              <a:rPr lang="ko-KR" altLang="en-US" dirty="0"/>
              <a:t>대중교통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기한은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일부터 </a:t>
            </a:r>
            <a:r>
              <a:rPr lang="en-US" altLang="ko-KR" dirty="0"/>
              <a:t>20</a:t>
            </a:r>
            <a:r>
              <a:rPr lang="ko-KR" altLang="en-US" dirty="0"/>
              <a:t>년도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일까지 최근 </a:t>
            </a:r>
            <a:r>
              <a:rPr lang="en-US" altLang="ko-KR" dirty="0"/>
              <a:t>2</a:t>
            </a:r>
            <a:r>
              <a:rPr lang="ko-KR" altLang="en-US" dirty="0"/>
              <a:t>년간의 데이터를 가져왔습니다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지역별로 민원내용을 구분하기 </a:t>
            </a:r>
            <a:r>
              <a:rPr lang="ko-KR" altLang="en-US" dirty="0" err="1"/>
              <a:t>위해여</a:t>
            </a:r>
            <a:r>
              <a:rPr lang="ko-KR" altLang="en-US" dirty="0"/>
              <a:t> </a:t>
            </a:r>
            <a:r>
              <a:rPr lang="ko-KR" altLang="en-US" dirty="0" err="1"/>
              <a:t>처리기관을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지방자치단체로</a:t>
            </a:r>
            <a:r>
              <a:rPr lang="en-US" altLang="ko-KR" dirty="0"/>
              <a:t>＇</a:t>
            </a:r>
            <a:r>
              <a:rPr lang="ko-KR" altLang="en-US" dirty="0"/>
              <a:t> 나누어 검색하였고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 결과 </a:t>
            </a:r>
            <a:r>
              <a:rPr lang="en-US" altLang="ko-KR" dirty="0"/>
              <a:t>335</a:t>
            </a:r>
            <a:r>
              <a:rPr lang="ko-KR" altLang="en-US" dirty="0"/>
              <a:t>건의 </a:t>
            </a:r>
            <a:r>
              <a:rPr lang="ko-KR" altLang="en-US" dirty="0" err="1"/>
              <a:t>민원사례를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해올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취합한 </a:t>
            </a:r>
            <a:r>
              <a:rPr lang="ko-KR" altLang="en-US" dirty="0" err="1"/>
              <a:t>워드셋에서</a:t>
            </a:r>
            <a:r>
              <a:rPr lang="ko-KR" altLang="en-US" dirty="0"/>
              <a:t> 민원 내용 중에서 보시는 바와 같이 </a:t>
            </a:r>
            <a:r>
              <a:rPr lang="en-US" altLang="ko-KR" dirty="0"/>
              <a:t>‘</a:t>
            </a:r>
            <a:r>
              <a:rPr lang="ko-KR" altLang="en-US" dirty="0"/>
              <a:t>대중교통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대중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해소</a:t>
            </a:r>
            <a:r>
              <a:rPr lang="en-US" altLang="ko-KR" dirty="0"/>
              <a:t>’</a:t>
            </a:r>
            <a:r>
              <a:rPr lang="ko-KR" altLang="en-US" dirty="0"/>
              <a:t> 같은 결과에 무의미한 텍스트들을 제외시켜주었습니다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812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</a:t>
            </a:r>
            <a:r>
              <a:rPr lang="en-US" altLang="ko-KR" dirty="0"/>
              <a:t>,</a:t>
            </a:r>
            <a:r>
              <a:rPr lang="ko-KR" altLang="en-US" dirty="0"/>
              <a:t> 보시는 바와 같이 지하철보다 </a:t>
            </a:r>
            <a:r>
              <a:rPr lang="ko-KR" altLang="en-US" dirty="0" err="1"/>
              <a:t>버스에대한</a:t>
            </a:r>
            <a:r>
              <a:rPr lang="ko-KR" altLang="en-US" dirty="0"/>
              <a:t> 민원이 압도적으로 많음을 확인할 수 있었고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다음으로 눈에 띄는 단어는 </a:t>
            </a:r>
            <a:r>
              <a:rPr lang="en-US" altLang="ko-KR" dirty="0"/>
              <a:t>‘</a:t>
            </a:r>
            <a:r>
              <a:rPr lang="ko-KR" altLang="en-US" dirty="0"/>
              <a:t>확충</a:t>
            </a:r>
            <a:r>
              <a:rPr lang="en-US" altLang="ko-KR" dirty="0"/>
              <a:t>’/’</a:t>
            </a:r>
            <a:r>
              <a:rPr lang="ko-KR" altLang="en-US" dirty="0"/>
              <a:t>신설</a:t>
            </a:r>
            <a:r>
              <a:rPr lang="en-US" altLang="ko-KR" dirty="0"/>
              <a:t>’</a:t>
            </a:r>
            <a:r>
              <a:rPr lang="ko-KR" altLang="en-US" dirty="0" err="1"/>
              <a:t>으로</a:t>
            </a:r>
            <a:r>
              <a:rPr lang="ko-KR" altLang="en-US" dirty="0"/>
              <a:t> 시민들이 노선 확장을 지속적으로 요구하는 것을 알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민원내용에</a:t>
            </a:r>
            <a:r>
              <a:rPr lang="ko-KR" altLang="en-US" dirty="0"/>
              <a:t> 자주 등장한 지역명으로는 경기</a:t>
            </a:r>
            <a:r>
              <a:rPr lang="en-US" altLang="ko-KR" dirty="0"/>
              <a:t>,</a:t>
            </a:r>
            <a:r>
              <a:rPr lang="ko-KR" altLang="en-US" dirty="0"/>
              <a:t> 그 중에서도 화성시와 하남시가 </a:t>
            </a:r>
            <a:r>
              <a:rPr lang="ko-KR" altLang="en-US" dirty="0" err="1"/>
              <a:t>빈도있게</a:t>
            </a:r>
            <a:r>
              <a:rPr lang="ko-KR" altLang="en-US" dirty="0"/>
              <a:t> 나타남을 확인할 수 </a:t>
            </a:r>
            <a:r>
              <a:rPr lang="ko-KR" altLang="en-US" dirty="0" err="1"/>
              <a:t>있엇습니다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그리고 최근 코로나 이슈로 인해 기사님들의 마스크 </a:t>
            </a:r>
            <a:r>
              <a:rPr lang="ko-KR" altLang="en-US" dirty="0" err="1"/>
              <a:t>착용문제도</a:t>
            </a:r>
            <a:r>
              <a:rPr lang="ko-KR" altLang="en-US" dirty="0"/>
              <a:t> 민원게시판에서 거론됨을 확인 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239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시도별로 </a:t>
            </a:r>
            <a:r>
              <a:rPr lang="ko-KR" altLang="en-US" dirty="0" err="1"/>
              <a:t>민원개수를</a:t>
            </a:r>
            <a:r>
              <a:rPr lang="ko-KR" altLang="en-US" dirty="0"/>
              <a:t> 비교하여 표로 나타내었습니다</a:t>
            </a:r>
            <a:r>
              <a:rPr lang="en-US" altLang="ko-KR" dirty="0"/>
              <a:t>.</a:t>
            </a:r>
            <a:r>
              <a:rPr lang="ko-KR" altLang="en-US" dirty="0"/>
              <a:t> 한가지 아쉬운 점은 경기도에 </a:t>
            </a:r>
            <a:r>
              <a:rPr lang="ko-KR" altLang="en-US" dirty="0" err="1"/>
              <a:t>민원개수가</a:t>
            </a:r>
            <a:r>
              <a:rPr lang="ko-KR" altLang="en-US" dirty="0"/>
              <a:t> 너무나 편중되어 있다는 사실이었습니다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더불어 아쉬웠던 한계점을 뽑자면</a:t>
            </a:r>
            <a:r>
              <a:rPr lang="en-US" altLang="ko-KR" dirty="0"/>
              <a:t>,</a:t>
            </a:r>
            <a:r>
              <a:rPr lang="ko-KR" altLang="en-US" dirty="0"/>
              <a:t> 서울시의 민원 데이터가 신문고 사이트로 취합 되지 않다는 것이었습니다</a:t>
            </a:r>
            <a:r>
              <a:rPr lang="en-US" altLang="ko-KR" dirty="0"/>
              <a:t>.</a:t>
            </a:r>
            <a:r>
              <a:rPr lang="ko-KR" altLang="en-US" dirty="0"/>
              <a:t> 추가적으로 알아본 결과</a:t>
            </a:r>
            <a:r>
              <a:rPr lang="en-US" altLang="ko-KR" dirty="0"/>
              <a:t>,</a:t>
            </a:r>
            <a:r>
              <a:rPr lang="ko-KR" altLang="en-US" dirty="0"/>
              <a:t> 서울시는 주로 전화로 민원 내용을 처리한다고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만족도 </a:t>
            </a:r>
            <a:r>
              <a:rPr lang="ko-KR" altLang="en-US" dirty="0" err="1"/>
              <a:t>조사결과중</a:t>
            </a:r>
            <a:r>
              <a:rPr lang="ko-KR" altLang="en-US" dirty="0"/>
              <a:t> 지역별 편차가 컸던 또다른 항목인 비상시 대처방안안내</a:t>
            </a:r>
            <a:r>
              <a:rPr lang="en-US" altLang="ko-KR" dirty="0"/>
              <a:t>(</a:t>
            </a:r>
            <a:r>
              <a:rPr lang="ko-KR" altLang="en-US" dirty="0"/>
              <a:t>만족도</a:t>
            </a:r>
            <a:r>
              <a:rPr lang="en-US" altLang="ko-KR" dirty="0"/>
              <a:t>)</a:t>
            </a:r>
            <a:r>
              <a:rPr lang="ko-KR" altLang="en-US" dirty="0"/>
              <a:t> 항목이 </a:t>
            </a:r>
            <a:r>
              <a:rPr lang="en-US" altLang="ko-KR" dirty="0"/>
              <a:t>,</a:t>
            </a:r>
            <a:r>
              <a:rPr lang="ko-KR" altLang="en-US" dirty="0"/>
              <a:t> 실제 사고 상황에 영향이 있나 확인을 해보려 대중교통 사고조사 통계 데이터를 취합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사고건수</a:t>
            </a:r>
            <a:r>
              <a:rPr lang="ko-KR" altLang="en-US" dirty="0"/>
              <a:t> 대비 </a:t>
            </a:r>
            <a:r>
              <a:rPr lang="ko-KR" altLang="en-US" dirty="0" err="1"/>
              <a:t>부상자수의</a:t>
            </a:r>
            <a:r>
              <a:rPr lang="ko-KR" altLang="en-US" dirty="0"/>
              <a:t> 비율이 실질적으로 </a:t>
            </a:r>
            <a:r>
              <a:rPr lang="ko-KR" altLang="en-US" dirty="0" err="1"/>
              <a:t>만족도와명확한</a:t>
            </a:r>
            <a:r>
              <a:rPr lang="ko-KR" altLang="en-US" dirty="0"/>
              <a:t> 관계가 없음을 확인 할 수 </a:t>
            </a:r>
            <a:r>
              <a:rPr lang="ko-KR" altLang="en-US" dirty="0" err="1"/>
              <a:t>이썼습니다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02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ko-KR" altLang="en-US" dirty="0"/>
              <a:t> 이제 요약하고 마무리하도록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사실 저희의 초기 목표는 현황과 만족도 데이터를 활용하여 지역별 대중교통 현황 개선방안을 도출해 내는 것이었습니다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하지만 프로젝트를 진행하며 계속해서 난관에 봉착하였는데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첫째로는 만족도에 영향을 미치는 독립변수들이 너무 많다는 것이었습니다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예를 들자면 </a:t>
            </a:r>
            <a:r>
              <a:rPr kumimoji="1" lang="ko-KR" altLang="en-US" dirty="0" err="1"/>
              <a:t>내부혼잡도</a:t>
            </a:r>
            <a:r>
              <a:rPr kumimoji="1" lang="ko-KR" altLang="en-US" dirty="0"/>
              <a:t> 만족도를 개선하기 위해서는 단순히 해당 시도의 인구수당 교통량을 </a:t>
            </a:r>
            <a:r>
              <a:rPr kumimoji="1" lang="ko-KR" altLang="en-US" dirty="0" err="1"/>
              <a:t>파악하는것에서</a:t>
            </a:r>
            <a:r>
              <a:rPr kumimoji="1" lang="ko-KR" altLang="en-US" dirty="0"/>
              <a:t> 그치지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ko-KR" altLang="en-US" dirty="0" err="1"/>
              <a:t>노선별로</a:t>
            </a:r>
            <a:r>
              <a:rPr kumimoji="1" lang="ko-KR" altLang="en-US" dirty="0"/>
              <a:t> 어느 시간대에 가장 혼잡도가 높은지 계산하기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버스의 최대 </a:t>
            </a:r>
            <a:r>
              <a:rPr kumimoji="1" lang="ko-KR" altLang="en-US" dirty="0" err="1"/>
              <a:t>수용인원과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교통카드 데이터를 활용한 </a:t>
            </a:r>
            <a:r>
              <a:rPr kumimoji="1" lang="ko-KR" altLang="en-US" dirty="0" err="1"/>
              <a:t>해당시간의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재적인원을</a:t>
            </a:r>
            <a:r>
              <a:rPr kumimoji="1" lang="ko-KR" altLang="en-US" dirty="0"/>
              <a:t> 각각 파악해야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둘째문제점으로는  목표를 설정하여 데이터를 수집하는 입장이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기존의 있던 데이터를 가지고 저희의 목표를 달성하는 분석가의 입장에서 활용 가능한 데이터가 너무나 적고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접근이 용이하지 않다는 점이었습니다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저희는 데이터 분석 목적의 방향을 바꿔 텍스트 </a:t>
            </a:r>
            <a:r>
              <a:rPr kumimoji="1" lang="ko-KR" altLang="en-US" dirty="0" err="1"/>
              <a:t>마이닝을</a:t>
            </a:r>
            <a:r>
              <a:rPr kumimoji="1" lang="ko-KR" altLang="en-US" dirty="0"/>
              <a:t> 통해 각 시도별로 시민들이 느끼는 구체적인 문제점을 파악하려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교통량을 단위 인구수당 나눈 값을 </a:t>
            </a:r>
            <a:r>
              <a:rPr kumimoji="1" lang="ko-KR" altLang="en-US" dirty="0" err="1"/>
              <a:t>포일럼</a:t>
            </a:r>
            <a:r>
              <a:rPr kumimoji="1" lang="ko-KR" altLang="en-US" dirty="0"/>
              <a:t> 함수로 시각화 하여 지도에 나타내어 내부 혼잡도 만족도와 실제 인구수당 교통량의 관계가 직접적이지만은 </a:t>
            </a:r>
            <a:r>
              <a:rPr kumimoji="1" lang="ko-KR" altLang="en-US" dirty="0" err="1"/>
              <a:t>않다는것을</a:t>
            </a:r>
            <a:r>
              <a:rPr kumimoji="1" lang="ko-KR" altLang="en-US" dirty="0"/>
              <a:t> 확인할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마지막으로 </a:t>
            </a:r>
            <a:r>
              <a:rPr kumimoji="1" lang="ko-KR" altLang="en-US" dirty="0" err="1"/>
              <a:t>아쉬운점을</a:t>
            </a:r>
            <a:r>
              <a:rPr kumimoji="1" lang="ko-KR" altLang="en-US" dirty="0"/>
              <a:t> 뽑자면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사이언스 프로젝트를 진행하며 프로젝트 설계 단계에서 은연중에 예상되는 가설과 결론을 미리 선정하고 데이터에 </a:t>
            </a:r>
            <a:r>
              <a:rPr kumimoji="1" lang="ko-KR" altLang="en-US" dirty="0" err="1"/>
              <a:t>접근한것이</a:t>
            </a:r>
            <a:r>
              <a:rPr kumimoji="1" lang="ko-KR" altLang="en-US" dirty="0"/>
              <a:t> 아쉬웠습니다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애초에 철저히 데이터를 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’</a:t>
            </a:r>
            <a:r>
              <a:rPr kumimoji="1" lang="ko-KR" altLang="en-US" dirty="0"/>
              <a:t>하고자 하는 입장에서 자료들을 </a:t>
            </a:r>
            <a:r>
              <a:rPr kumimoji="1" lang="ko-KR" altLang="en-US" dirty="0" err="1"/>
              <a:t>접해나가기</a:t>
            </a:r>
            <a:r>
              <a:rPr kumimoji="1" lang="ko-KR" altLang="en-US" dirty="0"/>
              <a:t> 시작했다면 학부생의 수준에서 조금 더 </a:t>
            </a:r>
            <a:r>
              <a:rPr kumimoji="1" lang="ko-KR" altLang="en-US" dirty="0" err="1"/>
              <a:t>의미있는</a:t>
            </a:r>
            <a:r>
              <a:rPr kumimoji="1" lang="ko-KR" altLang="en-US" dirty="0"/>
              <a:t> 분석을 진행할 수 있지 않았을까 싶습니다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질의응답시간을 가지고 발표 마무리하도록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53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네</a:t>
            </a:r>
            <a:r>
              <a:rPr kumimoji="1" lang="ko-KR" altLang="en-US" dirty="0"/>
              <a:t> 이제 요약하고 마무리하도록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사실 저희의 초기 목표는 현황과 만족도 데이터를 활용하여 지역별 대중교통 현황 개선방안을 도출해 내는 것이었습니다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하지만 프로젝트를 진행하며 계속해서 난관에 봉착하였는데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첫째로는 만족도에 영향을 미치는 독립변수들이 너무 많다는 것이었습니다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예를 들자면 </a:t>
            </a:r>
            <a:r>
              <a:rPr kumimoji="1" lang="ko-KR" altLang="en-US" dirty="0" err="1"/>
              <a:t>내부혼잡도</a:t>
            </a:r>
            <a:r>
              <a:rPr kumimoji="1" lang="ko-KR" altLang="en-US" dirty="0"/>
              <a:t> 만족도를 개선하기 위해서는 단순히 해당 시도의 인구수당 교통량을 </a:t>
            </a:r>
            <a:r>
              <a:rPr kumimoji="1" lang="ko-KR" altLang="en-US" dirty="0" err="1"/>
              <a:t>파악하는것에서</a:t>
            </a:r>
            <a:r>
              <a:rPr kumimoji="1" lang="ko-KR" altLang="en-US" dirty="0"/>
              <a:t> 그치지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ko-KR" altLang="en-US" dirty="0" err="1"/>
              <a:t>노선별로</a:t>
            </a:r>
            <a:r>
              <a:rPr kumimoji="1" lang="ko-KR" altLang="en-US" dirty="0"/>
              <a:t> 어느 시간대에 가장 혼잡도가 높은지 계산하기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버스의 최대 </a:t>
            </a:r>
            <a:r>
              <a:rPr kumimoji="1" lang="ko-KR" altLang="en-US" dirty="0" err="1"/>
              <a:t>수용인원과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교통카드 데이터를 활용한 </a:t>
            </a:r>
            <a:r>
              <a:rPr kumimoji="1" lang="ko-KR" altLang="en-US" dirty="0" err="1"/>
              <a:t>해당시간의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재적인원을</a:t>
            </a:r>
            <a:r>
              <a:rPr kumimoji="1" lang="ko-KR" altLang="en-US" dirty="0"/>
              <a:t> 각각 파악해야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둘째문제점으로는  목표를 설정하여 데이터를 수집하는 입장이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기존의 있던 데이터를 가지고 저희의 목표를 달성하는 분석가의 입장에서 활용 가능한 데이터가 너무나 적고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접근이 용이하지 않다는 점이었습니다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저희는 데이터 분석 목적의 방향을 바꿔 텍스트 </a:t>
            </a:r>
            <a:r>
              <a:rPr kumimoji="1" lang="ko-KR" altLang="en-US" dirty="0" err="1"/>
              <a:t>마이닝을</a:t>
            </a:r>
            <a:r>
              <a:rPr kumimoji="1" lang="ko-KR" altLang="en-US" dirty="0"/>
              <a:t> 통해 각 시도별로 시민들이 느끼는 구체적인 문제점을 파악하려 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교통량을 단위 인구수당 나눈 값을 </a:t>
            </a:r>
            <a:r>
              <a:rPr kumimoji="1" lang="ko-KR" altLang="en-US" dirty="0" err="1"/>
              <a:t>포일럼</a:t>
            </a:r>
            <a:r>
              <a:rPr kumimoji="1" lang="ko-KR" altLang="en-US" dirty="0"/>
              <a:t> 함수로 시각화 하여 지도에 나타내어 내부 혼잡도 만족도와 실제 인구수당 교통량의 관계가 직접적이지만은 </a:t>
            </a:r>
            <a:r>
              <a:rPr kumimoji="1" lang="ko-KR" altLang="en-US" dirty="0" err="1"/>
              <a:t>않다는것을</a:t>
            </a:r>
            <a:r>
              <a:rPr kumimoji="1" lang="ko-KR" altLang="en-US" dirty="0"/>
              <a:t> 확인할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마지막으로 </a:t>
            </a:r>
            <a:r>
              <a:rPr kumimoji="1" lang="ko-KR" altLang="en-US" dirty="0" err="1"/>
              <a:t>아쉬운점을</a:t>
            </a:r>
            <a:r>
              <a:rPr kumimoji="1" lang="ko-KR" altLang="en-US" dirty="0"/>
              <a:t> 뽑자면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사이언스 프로젝트를 진행하며 프로젝트 설계 단계에서 은연중에 예상되는 가설과 결론을 미리 선정하고 데이터에 </a:t>
            </a:r>
            <a:r>
              <a:rPr kumimoji="1" lang="ko-KR" altLang="en-US" dirty="0" err="1"/>
              <a:t>접근한것이</a:t>
            </a:r>
            <a:r>
              <a:rPr kumimoji="1" lang="ko-KR" altLang="en-US" dirty="0"/>
              <a:t> 아쉬웠습니다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애초에 철저히 데이터를 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분석</a:t>
            </a:r>
            <a:r>
              <a:rPr kumimoji="1" lang="en-US" altLang="ko-KR" dirty="0"/>
              <a:t>’</a:t>
            </a:r>
            <a:r>
              <a:rPr kumimoji="1" lang="ko-KR" altLang="en-US" dirty="0"/>
              <a:t>하고자 하는 입장에서 자료들을 </a:t>
            </a:r>
            <a:r>
              <a:rPr kumimoji="1" lang="ko-KR" altLang="en-US" dirty="0" err="1"/>
              <a:t>접해나가기</a:t>
            </a:r>
            <a:r>
              <a:rPr kumimoji="1" lang="ko-KR" altLang="en-US" dirty="0"/>
              <a:t> 시작했다면 학부생의 수준에서 조금 더 </a:t>
            </a:r>
            <a:r>
              <a:rPr kumimoji="1" lang="ko-KR" altLang="en-US" dirty="0" err="1"/>
              <a:t>의미있는</a:t>
            </a:r>
            <a:r>
              <a:rPr kumimoji="1" lang="ko-KR" altLang="en-US" dirty="0"/>
              <a:t> 분석을 진행할 수 있지 않았을까 싶습니다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6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사용한</a:t>
            </a:r>
            <a:r>
              <a:rPr kumimoji="1" lang="ko-KR" altLang="en-US" dirty="0"/>
              <a:t> 데이터 세트에는 교통안전공단에서 제공하는 </a:t>
            </a:r>
            <a:r>
              <a:rPr kumimoji="1" lang="en-US" altLang="ko-KR" dirty="0"/>
              <a:t>~~</a:t>
            </a:r>
            <a:r>
              <a:rPr kumimoji="1" lang="ko-KR" altLang="en-US" dirty="0"/>
              <a:t> 가 있고</a:t>
            </a:r>
            <a:endParaRPr kumimoji="1" lang="en-US" altLang="ko-KR" dirty="0"/>
          </a:p>
          <a:p>
            <a:r>
              <a:rPr kumimoji="1" lang="ko-KR" altLang="en-US" dirty="0"/>
              <a:t>차례대로 데이터 전처리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이용현황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만족도 조사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시각화 및 텍스트 </a:t>
            </a:r>
            <a:r>
              <a:rPr kumimoji="1" lang="ko-KR" altLang="en-US" dirty="0" err="1"/>
              <a:t>마이닝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결론으로 분석결과 및 </a:t>
            </a:r>
            <a:r>
              <a:rPr kumimoji="1" lang="ko-KR" altLang="en-US" dirty="0" err="1"/>
              <a:t>아쉬웠던점을</a:t>
            </a:r>
            <a:r>
              <a:rPr kumimoji="1" lang="ko-KR" altLang="en-US" dirty="0"/>
              <a:t> 발표하도록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1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전처리의</a:t>
            </a:r>
            <a:r>
              <a:rPr lang="ko-KR" altLang="en-US" dirty="0"/>
              <a:t> 첫번째로는 </a:t>
            </a:r>
            <a:r>
              <a:rPr lang="ko-KR" altLang="en-US" dirty="0" err="1"/>
              <a:t>판다스</a:t>
            </a:r>
            <a:r>
              <a:rPr lang="ko-KR" altLang="en-US" dirty="0"/>
              <a:t> 패키지로 대중교통 </a:t>
            </a:r>
            <a:r>
              <a:rPr lang="ko-KR" altLang="en-US" dirty="0" err="1"/>
              <a:t>이용현황과</a:t>
            </a:r>
            <a:r>
              <a:rPr lang="ko-KR" altLang="en-US" dirty="0"/>
              <a:t> 대중교통 통행량을 데이터 테이블 형태로 호출했으며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앞으로 </a:t>
            </a:r>
            <a:r>
              <a:rPr lang="ko-KR" altLang="en-US" dirty="0" err="1"/>
              <a:t>분석시에</a:t>
            </a:r>
            <a:r>
              <a:rPr lang="ko-KR" altLang="en-US" dirty="0"/>
              <a:t> 유용하도록 지역별 대중교통 </a:t>
            </a:r>
            <a:r>
              <a:rPr lang="ko-KR" altLang="en-US" dirty="0" err="1"/>
              <a:t>이용량</a:t>
            </a:r>
            <a:r>
              <a:rPr lang="ko-KR" altLang="en-US" dirty="0"/>
              <a:t> 통계에 지역별 대중교통 통행량을 합쳐주었습니다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8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시각화를 통해 첫번째로 </a:t>
            </a:r>
            <a:r>
              <a:rPr lang="ko-KR" altLang="en-US" dirty="0" err="1"/>
              <a:t>볼수</a:t>
            </a:r>
            <a:r>
              <a:rPr lang="ko-KR" altLang="en-US" dirty="0"/>
              <a:t> 있었던 데이터는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수도권과 광역시 위주로 일주일간 대중교통 </a:t>
            </a:r>
            <a:r>
              <a:rPr lang="ko-KR" altLang="en-US" dirty="0" err="1"/>
              <a:t>이용횟수가</a:t>
            </a:r>
            <a:r>
              <a:rPr lang="ko-KR" altLang="en-US" dirty="0"/>
              <a:t> 높았고 </a:t>
            </a:r>
            <a:r>
              <a:rPr lang="en-US" altLang="ko-KR" dirty="0"/>
              <a:t>-</a:t>
            </a:r>
            <a:r>
              <a:rPr lang="ko-KR" altLang="en-US" dirty="0"/>
              <a:t> 한달 평균 대중교통 비용도 높게 나옴을 확인 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눈에 띄게 </a:t>
            </a:r>
            <a:r>
              <a:rPr lang="ko-KR" altLang="en-US" dirty="0" err="1"/>
              <a:t>이용횟수와</a:t>
            </a:r>
            <a:r>
              <a:rPr lang="ko-KR" altLang="en-US" dirty="0"/>
              <a:t> 비용이 낮은 지역으로는 전라도지역이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34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눈에 띄는 데이터는 이용 교통수단이었습니다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울산과 세종 충북 전라도 제주는 전철을 운행하지 않아 주 이용 교통수단이 </a:t>
            </a:r>
            <a:r>
              <a:rPr lang="en-US" altLang="ko-KR" dirty="0"/>
              <a:t>100%</a:t>
            </a:r>
            <a:r>
              <a:rPr lang="ko-KR" altLang="en-US" dirty="0"/>
              <a:t> 버스로 나타남을 확인 할 수 </a:t>
            </a:r>
            <a:r>
              <a:rPr lang="ko-KR" altLang="en-US" dirty="0" err="1"/>
              <a:t>있엇습니다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서울은 지하철 인프라가 뛰어나서 버스에 비해 오히려 지하철의 </a:t>
            </a:r>
            <a:r>
              <a:rPr lang="ko-KR" altLang="en-US" dirty="0" err="1"/>
              <a:t>이용비율이</a:t>
            </a:r>
            <a:r>
              <a:rPr lang="ko-KR" altLang="en-US" dirty="0"/>
              <a:t> 높음을 확인할 수 있었고</a:t>
            </a:r>
            <a:r>
              <a:rPr lang="en-US" altLang="ko-KR" dirty="0"/>
              <a:t>,</a:t>
            </a:r>
            <a:r>
              <a:rPr lang="ko-KR" altLang="en-US" dirty="0"/>
              <a:t> 인천과 경기는 지하철 인프라가 충분히 많음에도 불구하고</a:t>
            </a:r>
            <a:r>
              <a:rPr lang="en-US" altLang="ko-KR" dirty="0"/>
              <a:t>,</a:t>
            </a:r>
            <a:r>
              <a:rPr lang="ko-KR" altLang="en-US" dirty="0"/>
              <a:t> 철도의 </a:t>
            </a:r>
            <a:r>
              <a:rPr lang="ko-KR" altLang="en-US" dirty="0" err="1"/>
              <a:t>이용비율이</a:t>
            </a:r>
            <a:r>
              <a:rPr lang="ko-KR" altLang="en-US" dirty="0"/>
              <a:t> 절반 이하임을 확인할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087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환승 관련 데이터 현황을 분석해보았습니다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눈에 띄는 점은 서울의 </a:t>
            </a:r>
            <a:r>
              <a:rPr lang="ko-KR" altLang="en-US" dirty="0" err="1"/>
              <a:t>환승서비스</a:t>
            </a:r>
            <a:r>
              <a:rPr lang="ko-KR" altLang="en-US" dirty="0"/>
              <a:t> 이용률과 </a:t>
            </a:r>
            <a:r>
              <a:rPr lang="ko-KR" altLang="en-US" dirty="0" err="1"/>
              <a:t>환승횟수</a:t>
            </a:r>
            <a:r>
              <a:rPr lang="ko-KR" altLang="en-US" dirty="0"/>
              <a:t> 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서울의 환승 서비스 이용률은 </a:t>
            </a:r>
            <a:r>
              <a:rPr lang="en-US" altLang="ko-KR" dirty="0"/>
              <a:t>100%</a:t>
            </a:r>
            <a:r>
              <a:rPr lang="ko-KR" altLang="en-US" dirty="0"/>
              <a:t> 가까웠지만 평균 횟수가 가장 낮게 나옴을 볼 수 있었는데</a:t>
            </a:r>
            <a:r>
              <a:rPr lang="en-US" altLang="ko-KR" dirty="0"/>
              <a:t>,</a:t>
            </a:r>
            <a:r>
              <a:rPr lang="ko-KR" altLang="en-US" dirty="0"/>
              <a:t> 이는 </a:t>
            </a:r>
            <a:r>
              <a:rPr lang="ko-KR" altLang="en-US" dirty="0" err="1"/>
              <a:t>서울내의</a:t>
            </a:r>
            <a:r>
              <a:rPr lang="ko-KR" altLang="en-US" dirty="0"/>
              <a:t> 대중교통 이용자가 목적지까지 대체로 한번의 환승을 통해 갈 수 있음을 시사한다고 생각합니다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대전의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환승횟수가</a:t>
            </a:r>
            <a:r>
              <a:rPr lang="ko-KR" altLang="en-US" dirty="0"/>
              <a:t> 상대적으로 </a:t>
            </a:r>
            <a:r>
              <a:rPr lang="ko-KR" altLang="en-US" dirty="0" err="1"/>
              <a:t>높은것을</a:t>
            </a:r>
            <a:r>
              <a:rPr lang="ko-KR" altLang="en-US" dirty="0"/>
              <a:t> 확인할 수 있는데</a:t>
            </a:r>
            <a:r>
              <a:rPr lang="en-US" altLang="ko-KR" dirty="0"/>
              <a:t>,</a:t>
            </a:r>
            <a:r>
              <a:rPr lang="ko-KR" altLang="en-US" dirty="0"/>
              <a:t> 이를 통해 대전의 환승시스템이 비효율적임을 짐작해볼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환승이동시간을 확인해보았는데</a:t>
            </a:r>
            <a:r>
              <a:rPr lang="en-US" altLang="ko-KR" dirty="0"/>
              <a:t>,</a:t>
            </a:r>
            <a:r>
              <a:rPr lang="ko-KR" altLang="en-US" dirty="0"/>
              <a:t> 경북이 평균적으로 가장 높음을 확인할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5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교통안전공단의 </a:t>
            </a:r>
            <a:r>
              <a:rPr lang="en-US" altLang="ko-KR" dirty="0"/>
              <a:t>2019</a:t>
            </a:r>
            <a:r>
              <a:rPr lang="ko-KR" altLang="en-US" dirty="0"/>
              <a:t>년도 지역별 대중교통 만족도 설문조사 자료를 불러왔습니다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만족도는 </a:t>
            </a:r>
            <a:r>
              <a:rPr lang="en-US" altLang="ko-KR" dirty="0"/>
              <a:t>1</a:t>
            </a:r>
            <a:r>
              <a:rPr lang="ko-KR" altLang="en-US" dirty="0"/>
              <a:t>점부터 </a:t>
            </a:r>
            <a:r>
              <a:rPr lang="en-US" altLang="ko-KR" dirty="0"/>
              <a:t>7</a:t>
            </a:r>
            <a:r>
              <a:rPr lang="ko-KR" altLang="en-US" dirty="0"/>
              <a:t>점까지 나뉘어져 있으며</a:t>
            </a:r>
            <a:r>
              <a:rPr lang="en-US" altLang="ko-KR" dirty="0"/>
              <a:t>,</a:t>
            </a:r>
            <a:r>
              <a:rPr lang="ko-KR" altLang="en-US" dirty="0"/>
              <a:t> 전반적으로 지역별 만족도 평균은 </a:t>
            </a:r>
            <a:r>
              <a:rPr lang="en-US" altLang="ko-KR" dirty="0"/>
              <a:t>4.4</a:t>
            </a:r>
            <a:r>
              <a:rPr lang="ko-KR" altLang="en-US" dirty="0"/>
              <a:t>에서 </a:t>
            </a:r>
            <a:r>
              <a:rPr lang="en-US" altLang="ko-KR" dirty="0"/>
              <a:t>4.9</a:t>
            </a:r>
            <a:r>
              <a:rPr lang="ko-KR" altLang="en-US" dirty="0"/>
              <a:t>값을 가지며 전반적으로 시민들은 대중교통 이용에 대해 만족하는 편이었습니다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아까 이용 현황 자료와 동일하게 울산</a:t>
            </a:r>
            <a:r>
              <a:rPr lang="en-US" altLang="ko-KR" dirty="0"/>
              <a:t>,</a:t>
            </a:r>
            <a:r>
              <a:rPr lang="ko-KR" altLang="en-US" dirty="0"/>
              <a:t> 세종</a:t>
            </a:r>
            <a:r>
              <a:rPr lang="en-US" altLang="ko-KR" dirty="0"/>
              <a:t>,</a:t>
            </a:r>
            <a:r>
              <a:rPr lang="ko-KR" altLang="en-US" dirty="0"/>
              <a:t> 충북</a:t>
            </a:r>
            <a:r>
              <a:rPr lang="en-US" altLang="ko-KR" dirty="0"/>
              <a:t>,</a:t>
            </a:r>
            <a:r>
              <a:rPr lang="ko-KR" altLang="en-US" dirty="0"/>
              <a:t> 전북</a:t>
            </a:r>
            <a:r>
              <a:rPr lang="en-US" altLang="ko-KR" dirty="0"/>
              <a:t>,</a:t>
            </a:r>
            <a:r>
              <a:rPr lang="ko-KR" altLang="en-US" dirty="0"/>
              <a:t> 전남</a:t>
            </a:r>
            <a:r>
              <a:rPr lang="en-US" altLang="ko-KR" dirty="0"/>
              <a:t>,</a:t>
            </a:r>
            <a:r>
              <a:rPr lang="ko-KR" altLang="en-US" dirty="0"/>
              <a:t> 제주시의 </a:t>
            </a:r>
            <a:r>
              <a:rPr lang="en-US" altLang="ko-KR" dirty="0"/>
              <a:t>(</a:t>
            </a:r>
            <a:r>
              <a:rPr lang="ko-KR" altLang="en-US" dirty="0"/>
              <a:t>지하철</a:t>
            </a:r>
            <a:r>
              <a:rPr lang="en-US" altLang="ko-KR" dirty="0"/>
              <a:t>)</a:t>
            </a:r>
            <a:r>
              <a:rPr lang="ko-KR" altLang="en-US" dirty="0"/>
              <a:t> 관련 자료가 측정되지 않음을 나오는 것을 확인 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39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만족도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항목별로 </a:t>
            </a:r>
            <a:r>
              <a:rPr kumimoji="1" lang="ko-KR" altLang="en-US" dirty="0" err="1"/>
              <a:t>시각화해보았을때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내림차순으로 정리해봤음에도 불구하고 두드러지게 편차가 보이지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대체적으로 </a:t>
            </a:r>
            <a:r>
              <a:rPr kumimoji="1" lang="en-US" altLang="ko-KR" dirty="0"/>
              <a:t>4</a:t>
            </a:r>
            <a:r>
              <a:rPr kumimoji="1" lang="ko-KR" altLang="en-US" dirty="0"/>
              <a:t>점에서 </a:t>
            </a:r>
            <a:r>
              <a:rPr kumimoji="1" lang="en-US" altLang="ko-KR" dirty="0"/>
              <a:t>5</a:t>
            </a:r>
            <a:r>
              <a:rPr kumimoji="1" lang="ko-KR" altLang="en-US" dirty="0" err="1"/>
              <a:t>점사이에</a:t>
            </a:r>
            <a:r>
              <a:rPr kumimoji="1" lang="ko-KR" altLang="en-US" dirty="0"/>
              <a:t> 인접하여있기 때문에 지역별로 특이점을 찾기 쉽지 않았습니다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27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한가지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유의할점은</a:t>
            </a:r>
            <a:r>
              <a:rPr kumimoji="1" lang="ko-KR" altLang="en-US" dirty="0"/>
              <a:t> 지역중에 울산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세종 충북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전남 제주에는 지하철이 없기때문에 해당 만족도 </a:t>
            </a:r>
            <a:r>
              <a:rPr kumimoji="1" lang="ko-KR" altLang="en-US" dirty="0" err="1"/>
              <a:t>조사값이</a:t>
            </a:r>
            <a:r>
              <a:rPr kumimoji="1" lang="ko-KR" altLang="en-US" dirty="0"/>
              <a:t> 없다는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C7C34-2D23-4F11-8B0A-AB44924C48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1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F88D8-2FEA-409B-A2C6-CB14B136D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1DEEF7-912F-40FB-BAE3-918C004BF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7799E1-8D46-4470-95E6-1EC7D434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6E4C7-D2F3-498C-A776-9D2653D4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B19EEA-3768-4681-B15E-E9DA2B8C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7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4A222-38E6-497F-81C9-C0A5E04E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4D5CA9-D190-4061-8FC3-88DD2089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71E43-8A64-435E-ABB8-B403F134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82CDF-4E01-40A9-8017-DB3B4F78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4DAE9-468D-43ED-A423-636013FB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3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725CE7-7756-4C89-8146-6A4A9ADBF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EDA353-5901-47A3-844F-C0CEB3FB4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E6B2C-F395-4C47-92F5-80E66CF32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05A4A-81DC-4042-B6D1-0163E52A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BEACA-3AE7-452A-B8D2-304B7E4E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1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023C3-A2BD-4A2D-B2FB-54FB45FA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384D4-BA75-4C7D-A001-E8EE752F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586C0-1E8A-4EC4-97B5-97813039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F03D8B-D383-4F24-96C0-FAD64BEA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7CF6E9-DFCA-4E37-8F6F-5D89EDC3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3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39F06-D10B-4324-81BD-18FEF8DB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5BF90-5013-45C3-B83F-1E9C8184C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15024-58B2-46CF-A424-D71EA39D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3894F-3D70-4320-834C-F9E0D8AF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28785-6749-4B1C-80BC-D52F3DB1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1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67BA6-2966-43D5-A390-FA5608A6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499EE-BE67-4886-BDCF-43DE646C8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1F7B3F-DBD8-436F-91D4-78A5AFE55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A6AD19-23D7-4A2C-B204-70B25A9A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65D99-045E-441E-97FC-9E44AAEC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A71FBE-3264-435F-A24D-851BF17D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01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96B5D-E45B-498D-A24A-2A18B5F5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E8340-7A75-46A8-932F-50D118C9A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89BD8A-3DD4-44CF-A806-940470B06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1FDDE6-AC1B-49E1-9109-A3C085CB5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DFFCAA-D4FC-4ADD-ABBC-AC81004EE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A97527-1CF7-4D2E-8BF5-DF454C93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AB4248-FEE6-4008-A501-3124DF66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05DE06-3E60-4F79-9A92-69F9766D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85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74C57-BBEA-40FE-A3F5-FE393531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C1B50A-DA1E-4373-80EE-660EEE21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40FB47-238D-4A3C-8D43-D6F9B91DE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12C3CA-56A4-4658-8A98-D130AE89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2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CE3C5D-D816-4875-A39F-CC32719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6FE28D-516E-49D4-913C-BB4AAC72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20D32-12DD-412E-AA71-EDED72F8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6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82B91-65BE-4C2F-B5DD-82662AF3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585FE-950D-477C-A638-F40880F14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9EF8B-CFC4-47E6-B8B1-3E59E7E06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ECF2C-8CC5-49DC-AA1A-54870A3A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87F0FE-26E3-4C32-B1C5-3FD83E80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93084-EFB1-4FD2-A1C1-FB506F4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6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831E-05BB-4B92-BE4D-9443EE98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1A7796-F387-4C24-B240-85A9B4015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2E73D-CD9F-40A6-B432-0B305F3CC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4686B3-AFC9-44F8-938E-B7ABBC95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A7B0E-7F12-450E-BA4D-CB760C001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C2FEB-5FDD-4BEC-8774-150D7D0E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4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A8AB50-FC51-48EE-95A2-79A830268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100961-ADD1-4B56-8484-5E7B4049C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DB4206-12D4-4E1B-A2DE-F27049244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8FBE4-2A7F-4F98-8077-2161456970D2}" type="datetimeFigureOut">
              <a:rPr lang="ko-KR" altLang="en-US" smtClean="0"/>
              <a:t>2021. 6. 13.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F1207-C9E6-4CC0-AB29-926DECA50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E4B1-9AC0-402B-A21A-94AF2CA21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0BDE9-9C95-4BB9-9EF5-27821C4FA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2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C352EA-8D61-424F-84A6-7EA2DA64815A}"/>
              </a:ext>
            </a:extLst>
          </p:cNvPr>
          <p:cNvGrpSpPr/>
          <p:nvPr/>
        </p:nvGrpSpPr>
        <p:grpSpPr>
          <a:xfrm>
            <a:off x="6096000" y="-1211399"/>
            <a:ext cx="6241216" cy="8735606"/>
            <a:chOff x="6096000" y="-1877605"/>
            <a:chExt cx="6241216" cy="87356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1E47D5-5E8D-45C2-8EA6-FD62F1D47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-1877605"/>
              <a:ext cx="6163733" cy="87356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0AA56C8-1AA5-4CBD-9DE8-F8F899B45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8692" y="-897467"/>
              <a:ext cx="4338524" cy="376766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482932-68C2-4588-9A80-0EB981C9FEE5}"/>
              </a:ext>
            </a:extLst>
          </p:cNvPr>
          <p:cNvSpPr txBox="1"/>
          <p:nvPr/>
        </p:nvSpPr>
        <p:spPr>
          <a:xfrm>
            <a:off x="242994" y="248031"/>
            <a:ext cx="3725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데이터 사이언스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2021-1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학기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659F7-BF0B-43FF-A26A-15B7E9EC8EF1}"/>
              </a:ext>
            </a:extLst>
          </p:cNvPr>
          <p:cNvSpPr txBox="1"/>
          <p:nvPr/>
        </p:nvSpPr>
        <p:spPr>
          <a:xfrm>
            <a:off x="250525" y="2336393"/>
            <a:ext cx="51903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분석을 통한 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800" b="1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지역별 대중교통 만족도 현황분석</a:t>
            </a:r>
            <a:endParaRPr lang="en-US" altLang="ko-KR" sz="2800" b="1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sz="3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DB8E95-74B7-490C-A352-A5A90787C7E3}"/>
              </a:ext>
            </a:extLst>
          </p:cNvPr>
          <p:cNvSpPr/>
          <p:nvPr/>
        </p:nvSpPr>
        <p:spPr>
          <a:xfrm>
            <a:off x="327259" y="3917481"/>
            <a:ext cx="4812632" cy="77002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9FC08-9C9C-4FE1-90B0-10B3E3BBC659}"/>
              </a:ext>
            </a:extLst>
          </p:cNvPr>
          <p:cNvSpPr txBox="1"/>
          <p:nvPr/>
        </p:nvSpPr>
        <p:spPr>
          <a:xfrm>
            <a:off x="327259" y="5778972"/>
            <a:ext cx="3725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201801735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lang="ko-KR" altLang="en-US" b="1" dirty="0" err="1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박효민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201804699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이준석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201903514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채지혜</a:t>
            </a:r>
          </a:p>
        </p:txBody>
      </p:sp>
    </p:spTree>
    <p:extLst>
      <p:ext uri="{BB962C8B-B14F-4D97-AF65-F5344CB8AC3E}">
        <p14:creationId xmlns:p14="http://schemas.microsoft.com/office/powerpoint/2010/main" val="71803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5"/>
    </mc:Choice>
    <mc:Fallback xmlns="">
      <p:transition spd="slow" advTm="29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6F658529-3FFD-0E47-B6A1-314B178452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151247"/>
              </p:ext>
            </p:extLst>
          </p:nvPr>
        </p:nvGraphicFramePr>
        <p:xfrm>
          <a:off x="1971424" y="1305632"/>
          <a:ext cx="7816983" cy="5341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155DF88C-48C4-A941-93EB-3B514A9EF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6227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CFA3DC33-9648-5F4F-B0B1-49CBD0C6A0FF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6A9A6-F93E-F64F-B596-704E3313EB42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5595A-67D1-F747-A938-BC0DA0B9E8ED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Line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062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27F9A85-8574-4DB0-B20B-EF558A0E8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1526559"/>
              </p:ext>
            </p:extLst>
          </p:nvPr>
        </p:nvGraphicFramePr>
        <p:xfrm>
          <a:off x="294000" y="2452875"/>
          <a:ext cx="3944038" cy="287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4B269CD-06B2-45CD-92E7-E0FD1A8A4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156515"/>
              </p:ext>
            </p:extLst>
          </p:nvPr>
        </p:nvGraphicFramePr>
        <p:xfrm>
          <a:off x="4044463" y="2440175"/>
          <a:ext cx="4090380" cy="291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64447363-E5EC-4F05-BCD0-50F41FB705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8491741"/>
              </p:ext>
            </p:extLst>
          </p:nvPr>
        </p:nvGraphicFramePr>
        <p:xfrm>
          <a:off x="8099726" y="2442639"/>
          <a:ext cx="3931174" cy="2888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C37160CD-7174-9D43-93FF-C3D60DD7B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6770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15DC2DE3-794A-7646-AD31-EE65555D12F9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81A4C-9990-FE41-8E80-067DED3285C7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F11F6-91CE-BA4C-A50B-E1A354158238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   </a:t>
            </a:r>
          </a:p>
        </p:txBody>
      </p:sp>
    </p:spTree>
    <p:extLst>
      <p:ext uri="{BB962C8B-B14F-4D97-AF65-F5344CB8AC3E}">
        <p14:creationId xmlns:p14="http://schemas.microsoft.com/office/powerpoint/2010/main" val="64074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2"/>
    </mc:Choice>
    <mc:Fallback xmlns="">
      <p:transition spd="slow" advTm="434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CC7D0E-8F2C-4DEB-B129-263CA87DBEAB}"/>
              </a:ext>
            </a:extLst>
          </p:cNvPr>
          <p:cNvSpPr txBox="1"/>
          <p:nvPr/>
        </p:nvSpPr>
        <p:spPr>
          <a:xfrm>
            <a:off x="-4504058" y="1442043"/>
            <a:ext cx="446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데이터 분석 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내부혼잡도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35208-D86D-4E2E-BA1D-E61C377B6946}"/>
              </a:ext>
            </a:extLst>
          </p:cNvPr>
          <p:cNvSpPr txBox="1"/>
          <p:nvPr/>
        </p:nvSpPr>
        <p:spPr>
          <a:xfrm>
            <a:off x="-4143416" y="2081937"/>
            <a:ext cx="6075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지역별 교통량 데이터 파악을 통한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 algn="just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대중교통 공급량 파악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27F9A85-8574-4DB0-B20B-EF558A0E8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581787"/>
              </p:ext>
            </p:extLst>
          </p:nvPr>
        </p:nvGraphicFramePr>
        <p:xfrm>
          <a:off x="1052759" y="1581378"/>
          <a:ext cx="3192695" cy="2455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E9D9AC-7D09-4934-AAD8-0A248D34AB6E}"/>
              </a:ext>
            </a:extLst>
          </p:cNvPr>
          <p:cNvSpPr/>
          <p:nvPr/>
        </p:nvSpPr>
        <p:spPr>
          <a:xfrm flipV="1">
            <a:off x="-4241449" y="2018850"/>
            <a:ext cx="1874305" cy="45719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39775F-D0AA-5C4A-A4CF-7896D7ADF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81" y="4036959"/>
            <a:ext cx="3500991" cy="2372369"/>
          </a:xfrm>
          <a:prstGeom prst="rect">
            <a:avLst/>
          </a:prstGeom>
        </p:spPr>
      </p:pic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3C1639E8-109A-3B4E-B24C-B5C438ED6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9" y="1965263"/>
            <a:ext cx="3323718" cy="333529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1FDC4F-0FAF-3648-9526-95BB4A7F7003}"/>
              </a:ext>
            </a:extLst>
          </p:cNvPr>
          <p:cNvSpPr/>
          <p:nvPr/>
        </p:nvSpPr>
        <p:spPr>
          <a:xfrm>
            <a:off x="8929138" y="2116212"/>
            <a:ext cx="679269" cy="365195"/>
          </a:xfrm>
          <a:prstGeom prst="rect">
            <a:avLst/>
          </a:prstGeom>
          <a:solidFill>
            <a:srgbClr val="AAD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B0C130-B7EF-EB46-A726-6A938326C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9" y="1625930"/>
            <a:ext cx="3323718" cy="410796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20C292C2-F8CD-1F44-B749-C53B0878C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92" y="5371966"/>
            <a:ext cx="3794469" cy="1060219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D56447C-A7C2-F940-91CF-9CA3D8336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04025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3" name="사각형: 둥근 한쪽 모서리 7">
            <a:extLst>
              <a:ext uri="{FF2B5EF4-FFF2-40B4-BE49-F238E27FC236}">
                <a16:creationId xmlns:a16="http://schemas.microsoft.com/office/drawing/2014/main" id="{ED801A45-6E07-9942-814A-5C4B8712084D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2AF2AA-5A41-E24F-BF15-A3C7A07AE79C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A82D4-A5BF-554E-8F99-C88542FBFF9B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내부 혼잡도   </a:t>
            </a:r>
          </a:p>
        </p:txBody>
      </p:sp>
    </p:spTree>
    <p:extLst>
      <p:ext uri="{BB962C8B-B14F-4D97-AF65-F5344CB8AC3E}">
        <p14:creationId xmlns:p14="http://schemas.microsoft.com/office/powerpoint/2010/main" val="4102381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574">
        <p159:morph option="byObject"/>
      </p:transition>
    </mc:Choice>
    <mc:Fallback xmlns="">
      <p:transition spd="slow" advTm="557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27F9A85-8574-4DB0-B20B-EF558A0E8C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6314031"/>
              </p:ext>
            </p:extLst>
          </p:nvPr>
        </p:nvGraphicFramePr>
        <p:xfrm>
          <a:off x="-4379600" y="1944414"/>
          <a:ext cx="3944038" cy="287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4B269CD-06B2-45CD-92E7-E0FD1A8A4B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0102592"/>
              </p:ext>
            </p:extLst>
          </p:nvPr>
        </p:nvGraphicFramePr>
        <p:xfrm>
          <a:off x="748200" y="2161145"/>
          <a:ext cx="4090380" cy="2912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7A43A1F-74F2-D74E-BFDA-F0CB49CC9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54" y="1384662"/>
            <a:ext cx="4635105" cy="1884254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760D970F-815F-CE4F-9757-BE3D22267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54" y="3268916"/>
            <a:ext cx="4937333" cy="3238556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1EE132A7-B58F-1B45-9C46-810BA1827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33952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1" name="사각형: 둥근 한쪽 모서리 7">
            <a:extLst>
              <a:ext uri="{FF2B5EF4-FFF2-40B4-BE49-F238E27FC236}">
                <a16:creationId xmlns:a16="http://schemas.microsoft.com/office/drawing/2014/main" id="{8B11C923-FBDE-2248-B83C-8B158FA7ECE4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B9266-F955-844C-B60F-C1118EA09AAF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4B1E5-8C34-294E-B4A8-3ADCF06E5C19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버스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안전운전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대중교통 안전운전   </a:t>
            </a:r>
          </a:p>
        </p:txBody>
      </p:sp>
    </p:spTree>
    <p:extLst>
      <p:ext uri="{BB962C8B-B14F-4D97-AF65-F5344CB8AC3E}">
        <p14:creationId xmlns:p14="http://schemas.microsoft.com/office/powerpoint/2010/main" val="45913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640">
        <p159:morph option="byObject"/>
      </p:transition>
    </mc:Choice>
    <mc:Fallback xmlns="">
      <p:transition spd="slow" advTm="2164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F27F9A85-8574-4DB0-B20B-EF558A0E8CC5}"/>
              </a:ext>
            </a:extLst>
          </p:cNvPr>
          <p:cNvGraphicFramePr>
            <a:graphicFrameLocks/>
          </p:cNvGraphicFramePr>
          <p:nvPr/>
        </p:nvGraphicFramePr>
        <p:xfrm>
          <a:off x="-4379600" y="1944414"/>
          <a:ext cx="3944038" cy="287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A7D21D8-8F04-5B49-AD3C-C89947DE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2" y="1537736"/>
            <a:ext cx="5829300" cy="4915093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5FEBC4B-0252-A243-8AF0-4F2F6A8C3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63" y="1537736"/>
            <a:ext cx="4258986" cy="1407692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8DA0A415-9D5E-6644-8DCF-C12F26484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77" y="3101433"/>
            <a:ext cx="3972959" cy="3756567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F08A2067-5233-DE41-AD08-1125FB9FF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93003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04C824E1-C0A1-9E40-AFF2-72AFEC364346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7DB8D-F73A-F24E-8EF1-B5417043137F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5BB96-FEB9-6949-ADA5-37210879DBD3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버스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안전운전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대중교통 안전운전   </a:t>
            </a:r>
          </a:p>
        </p:txBody>
      </p:sp>
    </p:spTree>
    <p:extLst>
      <p:ext uri="{BB962C8B-B14F-4D97-AF65-F5344CB8AC3E}">
        <p14:creationId xmlns:p14="http://schemas.microsoft.com/office/powerpoint/2010/main" val="244945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640">
        <p159:morph option="byObject"/>
      </p:transition>
    </mc:Choice>
    <mc:Fallback xmlns="">
      <p:transition spd="slow" advTm="2164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3630F04-83C7-804C-9E54-2D26508C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63" y="1429335"/>
            <a:ext cx="5001244" cy="50803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D83A7F-E0F1-154A-886A-C5C96E6EF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9" y="1666424"/>
            <a:ext cx="5522850" cy="4269847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64362BE7-0797-C443-B2F2-BC8FC81A9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037" y="560593"/>
            <a:ext cx="2482829" cy="4403003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1FC2E0E5-D55D-1144-B6B4-DBD678B88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93003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CAF68CD2-D31D-FE4D-A42B-E1F293228F9B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81C01-3C7E-8F4D-BA4D-9ECAD95148A2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4AAE6-C9BD-3648-9B4B-E4E124CEF43C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버스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안전운전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대중교통 안전운전   </a:t>
            </a:r>
          </a:p>
        </p:txBody>
      </p:sp>
    </p:spTree>
    <p:extLst>
      <p:ext uri="{BB962C8B-B14F-4D97-AF65-F5344CB8AC3E}">
        <p14:creationId xmlns:p14="http://schemas.microsoft.com/office/powerpoint/2010/main" val="330734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505">
        <p159:morph option="byObject"/>
      </p:transition>
    </mc:Choice>
    <mc:Fallback xmlns="">
      <p:transition spd="slow" advTm="550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64362BE7-0797-C443-B2F2-BC8FC81A9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20" y="1507315"/>
            <a:ext cx="2623556" cy="4652566"/>
          </a:xfrm>
          <a:prstGeom prst="rect">
            <a:avLst/>
          </a:prstGeom>
        </p:spPr>
      </p:pic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337FE87B-5179-B645-BF63-C8308B586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84753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C471BF90-5651-144D-A81D-1C0F5942C2F5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8CA6F-11C4-5846-8466-C58AB9E085E2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017439-A555-F442-B028-13874D1E1445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만족도 조사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한계점 및 아쉬운 점   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20F58E8-329F-F44F-8904-4A6D60CF6F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5426982"/>
              </p:ext>
            </p:extLst>
          </p:nvPr>
        </p:nvGraphicFramePr>
        <p:xfrm>
          <a:off x="6323492" y="1507315"/>
          <a:ext cx="3539280" cy="260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E2CFEDB-7F03-4BC4-95C5-D447D1611A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654606"/>
              </p:ext>
            </p:extLst>
          </p:nvPr>
        </p:nvGraphicFramePr>
        <p:xfrm>
          <a:off x="5667238" y="4107799"/>
          <a:ext cx="4619626" cy="2702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698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505">
        <p159:morph option="byObject"/>
      </p:transition>
    </mc:Choice>
    <mc:Fallback xmlns="">
      <p:transition spd="slow" advTm="550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FB1E027-0FB2-4577-867B-CF402FA8D468}"/>
              </a:ext>
            </a:extLst>
          </p:cNvPr>
          <p:cNvGraphicFramePr>
            <a:graphicFrameLocks noGrp="1"/>
          </p:cNvGraphicFramePr>
          <p:nvPr/>
        </p:nvGraphicFramePr>
        <p:xfrm>
          <a:off x="1004235" y="430908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32CD1876-BE64-4870-B47D-13219963B5C1}"/>
              </a:ext>
            </a:extLst>
          </p:cNvPr>
          <p:cNvSpPr/>
          <p:nvPr/>
        </p:nvSpPr>
        <p:spPr>
          <a:xfrm flipV="1">
            <a:off x="1004235" y="430906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2CD27-21A7-4AC4-9AF4-A8D39858A5C3}"/>
              </a:ext>
            </a:extLst>
          </p:cNvPr>
          <p:cNvSpPr txBox="1"/>
          <p:nvPr/>
        </p:nvSpPr>
        <p:spPr>
          <a:xfrm>
            <a:off x="1167800" y="516911"/>
            <a:ext cx="272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SUMMARY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79579-128A-4C81-A7BC-16DA272B1470}"/>
              </a:ext>
            </a:extLst>
          </p:cNvPr>
          <p:cNvSpPr txBox="1"/>
          <p:nvPr/>
        </p:nvSpPr>
        <p:spPr>
          <a:xfrm>
            <a:off x="2368627" y="1634642"/>
            <a:ext cx="77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초기 목표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대중교통 현황과 만족도 데이터를 활용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지역별 대중교통 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개선방안 모색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8521E5-FFE5-4C6D-B9FC-5EA6BEB7CB95}"/>
              </a:ext>
            </a:extLst>
          </p:cNvPr>
          <p:cNvCxnSpPr/>
          <p:nvPr/>
        </p:nvCxnSpPr>
        <p:spPr>
          <a:xfrm>
            <a:off x="1972018" y="2482572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36A102-74D3-4BFE-8F8C-4A54B80DA734}"/>
              </a:ext>
            </a:extLst>
          </p:cNvPr>
          <p:cNvSpPr txBox="1"/>
          <p:nvPr/>
        </p:nvSpPr>
        <p:spPr>
          <a:xfrm>
            <a:off x="2368627" y="3165118"/>
            <a:ext cx="77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문제점 </a:t>
            </a:r>
            <a:r>
              <a:rPr lang="en-US" altLang="ko-KR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현황 데이터가 제한적이고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만족도를 가지고 역으로 문제점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파악하기에는 각 만족도에 대한 독립변수가 너무나 많음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9E509EA-03E0-4745-87B0-40183239BC6B}"/>
              </a:ext>
            </a:extLst>
          </p:cNvPr>
          <p:cNvCxnSpPr/>
          <p:nvPr/>
        </p:nvCxnSpPr>
        <p:spPr>
          <a:xfrm>
            <a:off x="1972018" y="4695594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0358B8-8461-449F-9A13-B5E853DB57D8}"/>
              </a:ext>
            </a:extLst>
          </p:cNvPr>
          <p:cNvSpPr txBox="1"/>
          <p:nvPr/>
        </p:nvSpPr>
        <p:spPr>
          <a:xfrm>
            <a:off x="2368627" y="4891741"/>
            <a:ext cx="833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목표 수정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텍스트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마이닝과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시각화를 통한 현황 및 만족도 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218C3-F081-4B77-AFFC-482E13C4984D}"/>
              </a:ext>
            </a:extLst>
          </p:cNvPr>
          <p:cNvSpPr/>
          <p:nvPr/>
        </p:nvSpPr>
        <p:spPr>
          <a:xfrm>
            <a:off x="11993971" y="6651954"/>
            <a:ext cx="198029" cy="19802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19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FB1E027-0FB2-4577-867B-CF402FA8D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831309"/>
              </p:ext>
            </p:extLst>
          </p:nvPr>
        </p:nvGraphicFramePr>
        <p:xfrm>
          <a:off x="4491714" y="3040075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32CD1876-BE64-4870-B47D-13219963B5C1}"/>
              </a:ext>
            </a:extLst>
          </p:cNvPr>
          <p:cNvSpPr/>
          <p:nvPr/>
        </p:nvSpPr>
        <p:spPr>
          <a:xfrm flipV="1">
            <a:off x="4491714" y="3040073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2CD27-21A7-4AC4-9AF4-A8D39858A5C3}"/>
              </a:ext>
            </a:extLst>
          </p:cNvPr>
          <p:cNvSpPr txBox="1"/>
          <p:nvPr/>
        </p:nvSpPr>
        <p:spPr>
          <a:xfrm>
            <a:off x="4651556" y="3064522"/>
            <a:ext cx="272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QnA</a:t>
            </a:r>
            <a:endParaRPr lang="ko-KR" altLang="en-US" sz="3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79579-128A-4C81-A7BC-16DA272B1470}"/>
              </a:ext>
            </a:extLst>
          </p:cNvPr>
          <p:cNvSpPr txBox="1"/>
          <p:nvPr/>
        </p:nvSpPr>
        <p:spPr>
          <a:xfrm>
            <a:off x="12979920" y="2123739"/>
            <a:ext cx="77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초기 목표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대중교통 현황과 만족도 데이터를 활용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지역별 대중교통 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개선방안 모색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8521E5-FFE5-4C6D-B9FC-5EA6BEB7CB95}"/>
              </a:ext>
            </a:extLst>
          </p:cNvPr>
          <p:cNvCxnSpPr/>
          <p:nvPr/>
        </p:nvCxnSpPr>
        <p:spPr>
          <a:xfrm>
            <a:off x="12583311" y="2971669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36A102-74D3-4BFE-8F8C-4A54B80DA734}"/>
              </a:ext>
            </a:extLst>
          </p:cNvPr>
          <p:cNvSpPr txBox="1"/>
          <p:nvPr/>
        </p:nvSpPr>
        <p:spPr>
          <a:xfrm>
            <a:off x="12979920" y="3654215"/>
            <a:ext cx="772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문제점 </a:t>
            </a:r>
            <a:r>
              <a:rPr lang="en-US" altLang="ko-KR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현황 데이터가 제한적이고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만족도를 가지고 역으로 문제점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파악하기에는 각 만족도에 대한 독립변수가 너무나 많음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9E509EA-03E0-4745-87B0-40183239BC6B}"/>
              </a:ext>
            </a:extLst>
          </p:cNvPr>
          <p:cNvCxnSpPr/>
          <p:nvPr/>
        </p:nvCxnSpPr>
        <p:spPr>
          <a:xfrm>
            <a:off x="12583311" y="5184691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0358B8-8461-449F-9A13-B5E853DB57D8}"/>
              </a:ext>
            </a:extLst>
          </p:cNvPr>
          <p:cNvSpPr txBox="1"/>
          <p:nvPr/>
        </p:nvSpPr>
        <p:spPr>
          <a:xfrm>
            <a:off x="12979920" y="5380838"/>
            <a:ext cx="833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목표 수정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텍스트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마이닝과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시각화를 통한 현황 및 만족도 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2218C3-F081-4B77-AFFC-482E13C4984D}"/>
              </a:ext>
            </a:extLst>
          </p:cNvPr>
          <p:cNvSpPr/>
          <p:nvPr/>
        </p:nvSpPr>
        <p:spPr>
          <a:xfrm>
            <a:off x="11993971" y="6651954"/>
            <a:ext cx="198029" cy="19802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057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1C0C489A-D154-F540-B4EC-D8B56BFA1CFA}"/>
              </a:ext>
            </a:extLst>
          </p:cNvPr>
          <p:cNvGraphicFramePr>
            <a:graphicFrameLocks noGrp="1"/>
          </p:cNvGraphicFramePr>
          <p:nvPr/>
        </p:nvGraphicFramePr>
        <p:xfrm>
          <a:off x="1004235" y="430908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1" name="사각형: 둥근 한쪽 모서리 7">
            <a:extLst>
              <a:ext uri="{FF2B5EF4-FFF2-40B4-BE49-F238E27FC236}">
                <a16:creationId xmlns:a16="http://schemas.microsoft.com/office/drawing/2014/main" id="{D43C9E4B-76FD-5441-8AEC-B62E4655F6B8}"/>
              </a:ext>
            </a:extLst>
          </p:cNvPr>
          <p:cNvSpPr/>
          <p:nvPr/>
        </p:nvSpPr>
        <p:spPr>
          <a:xfrm flipV="1">
            <a:off x="1004235" y="430906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E990D-EF7F-4E4B-9338-AC6DC1A38634}"/>
              </a:ext>
            </a:extLst>
          </p:cNvPr>
          <p:cNvSpPr txBox="1"/>
          <p:nvPr/>
        </p:nvSpPr>
        <p:spPr>
          <a:xfrm>
            <a:off x="1167800" y="516911"/>
            <a:ext cx="272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F4F7D-E01F-8743-8A74-9EE9E001EE16}"/>
              </a:ext>
            </a:extLst>
          </p:cNvPr>
          <p:cNvSpPr txBox="1"/>
          <p:nvPr/>
        </p:nvSpPr>
        <p:spPr>
          <a:xfrm>
            <a:off x="2368627" y="1634642"/>
            <a:ext cx="7722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사용한 데이터 세트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대중교통 만족도조사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이용현황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2019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통행량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2019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시도별 대중교통 사고 현황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국민 신문고 대중교통 민원 게시판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44034016-364E-894B-B8A4-73DA5F438C71}"/>
              </a:ext>
            </a:extLst>
          </p:cNvPr>
          <p:cNvCxnSpPr/>
          <p:nvPr/>
        </p:nvCxnSpPr>
        <p:spPr>
          <a:xfrm>
            <a:off x="1897541" y="3111970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5ECBA8-3866-E049-ACC3-B9A9B86D5729}"/>
              </a:ext>
            </a:extLst>
          </p:cNvPr>
          <p:cNvSpPr txBox="1"/>
          <p:nvPr/>
        </p:nvSpPr>
        <p:spPr>
          <a:xfrm>
            <a:off x="2368627" y="3308116"/>
            <a:ext cx="7722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전처리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3p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이용현황 분석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4p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만족도조사 분석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7p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시각화 및 텍스트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마이닝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15p</a:t>
            </a:r>
            <a:endParaRPr lang="ko-KR" altLang="en-US" b="1" dirty="0">
              <a:solidFill>
                <a:schemeClr val="bg1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7" name="직선 연결선 26">
            <a:extLst>
              <a:ext uri="{FF2B5EF4-FFF2-40B4-BE49-F238E27FC236}">
                <a16:creationId xmlns:a16="http://schemas.microsoft.com/office/drawing/2014/main" id="{126FC216-9FE5-4F42-85D0-1126F39877DE}"/>
              </a:ext>
            </a:extLst>
          </p:cNvPr>
          <p:cNvCxnSpPr/>
          <p:nvPr/>
        </p:nvCxnSpPr>
        <p:spPr>
          <a:xfrm>
            <a:off x="1972018" y="4695594"/>
            <a:ext cx="907789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336E40-AA66-9C48-BBC8-BAAF385C8165}"/>
              </a:ext>
            </a:extLst>
          </p:cNvPr>
          <p:cNvSpPr txBox="1"/>
          <p:nvPr/>
        </p:nvSpPr>
        <p:spPr>
          <a:xfrm>
            <a:off x="2368627" y="4891741"/>
            <a:ext cx="833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6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결론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분석결과 및 아쉬웠던 점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16p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</a:p>
          <a:p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요약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	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17p</a:t>
            </a:r>
            <a:r>
              <a:rPr lang="en-US" altLang="ko-KR" sz="14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		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질문 및 응답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F44743-40C9-234C-B2E9-3795898EAD7D}"/>
              </a:ext>
            </a:extLst>
          </p:cNvPr>
          <p:cNvSpPr/>
          <p:nvPr/>
        </p:nvSpPr>
        <p:spPr>
          <a:xfrm>
            <a:off x="11993971" y="6651954"/>
            <a:ext cx="198029" cy="198029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"/>
    </mc:Choice>
    <mc:Fallback xmlns="">
      <p:transition spd="slow" advTm="6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442B5B-5F18-5A41-8668-38D9A0677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01" y="1293265"/>
            <a:ext cx="6872361" cy="2968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15BE1-6B86-4940-B9E1-B9046ACBC166}"/>
              </a:ext>
            </a:extLst>
          </p:cNvPr>
          <p:cNvSpPr txBox="1"/>
          <p:nvPr/>
        </p:nvSpPr>
        <p:spPr>
          <a:xfrm>
            <a:off x="2136914" y="406242"/>
            <a:ext cx="2271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대중교통 이용 현황 분석</a:t>
            </a:r>
            <a:endParaRPr kumimoji="1" lang="ko-Kore-KR" altLang="en-US" sz="1400" dirty="0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F566622-9732-844C-82A9-3C5538EE1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14" y="4482069"/>
            <a:ext cx="7887408" cy="2165332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1ED9F91-7180-6449-BAF5-077080AECACA}"/>
              </a:ext>
            </a:extLst>
          </p:cNvPr>
          <p:cNvSpPr/>
          <p:nvPr/>
        </p:nvSpPr>
        <p:spPr>
          <a:xfrm>
            <a:off x="757309" y="5437354"/>
            <a:ext cx="884903" cy="226372"/>
          </a:xfrm>
          <a:prstGeom prst="rightArrow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D0A83FFE-C20F-2B45-8E44-03FCDBEF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556333"/>
              </p:ext>
            </p:extLst>
          </p:nvPr>
        </p:nvGraphicFramePr>
        <p:xfrm>
          <a:off x="757309" y="104504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0" name="사각형: 둥근 한쪽 모서리 7">
            <a:extLst>
              <a:ext uri="{FF2B5EF4-FFF2-40B4-BE49-F238E27FC236}">
                <a16:creationId xmlns:a16="http://schemas.microsoft.com/office/drawing/2014/main" id="{C4748855-71B1-594E-9E75-6C3F7CCFFA32}"/>
              </a:ext>
            </a:extLst>
          </p:cNvPr>
          <p:cNvSpPr/>
          <p:nvPr/>
        </p:nvSpPr>
        <p:spPr>
          <a:xfrm flipV="1">
            <a:off x="757309" y="104502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6BB9D-A37B-FC42-98CC-CC99E9E2232C}"/>
              </a:ext>
            </a:extLst>
          </p:cNvPr>
          <p:cNvSpPr txBox="1"/>
          <p:nvPr/>
        </p:nvSpPr>
        <p:spPr>
          <a:xfrm>
            <a:off x="957340" y="145109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BD-FAC9-3D44-B749-235894C29381}"/>
              </a:ext>
            </a:extLst>
          </p:cNvPr>
          <p:cNvSpPr txBox="1"/>
          <p:nvPr/>
        </p:nvSpPr>
        <p:spPr>
          <a:xfrm>
            <a:off x="4261574" y="375941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344569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BD7CED4-FC10-6B46-A95B-535CBFAF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73" y="2700520"/>
            <a:ext cx="5165437" cy="38740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189D18-8657-B94B-81E9-ABFFFF16C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910" y="2634563"/>
            <a:ext cx="5376156" cy="40321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8E3D665-C8D7-0B4B-A86A-D6C198C33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08" y="1285047"/>
            <a:ext cx="6358603" cy="1435471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E784789A-C2CA-574E-A295-057365F62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51961"/>
              </p:ext>
            </p:extLst>
          </p:nvPr>
        </p:nvGraphicFramePr>
        <p:xfrm>
          <a:off x="1004235" y="187600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9" name="사각형: 둥근 한쪽 모서리 7">
            <a:extLst>
              <a:ext uri="{FF2B5EF4-FFF2-40B4-BE49-F238E27FC236}">
                <a16:creationId xmlns:a16="http://schemas.microsoft.com/office/drawing/2014/main" id="{8BC94259-FE20-DA47-90F6-A1A1472FD01E}"/>
              </a:ext>
            </a:extLst>
          </p:cNvPr>
          <p:cNvSpPr/>
          <p:nvPr/>
        </p:nvSpPr>
        <p:spPr>
          <a:xfrm flipV="1">
            <a:off x="1004235" y="187598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10FB0-0B20-6546-A94E-6C0FD1062D48}"/>
              </a:ext>
            </a:extLst>
          </p:cNvPr>
          <p:cNvSpPr txBox="1"/>
          <p:nvPr/>
        </p:nvSpPr>
        <p:spPr>
          <a:xfrm>
            <a:off x="1204266" y="228205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4C30D-2456-E14B-8429-DE52D3B7A3E4}"/>
              </a:ext>
            </a:extLst>
          </p:cNvPr>
          <p:cNvSpPr txBox="1"/>
          <p:nvPr/>
        </p:nvSpPr>
        <p:spPr>
          <a:xfrm>
            <a:off x="4508500" y="459037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이용횟수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3200" b="1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한달평균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비용</a:t>
            </a:r>
          </a:p>
        </p:txBody>
      </p:sp>
    </p:spTree>
    <p:extLst>
      <p:ext uri="{BB962C8B-B14F-4D97-AF65-F5344CB8AC3E}">
        <p14:creationId xmlns:p14="http://schemas.microsoft.com/office/powerpoint/2010/main" val="307120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8B990A-B3D9-DB46-B7EA-4389CAC9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57" y="1827610"/>
            <a:ext cx="5337827" cy="3910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C9E7F8-73B0-8441-B4F1-149241E44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8" y="1903084"/>
            <a:ext cx="5440577" cy="3938465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D27EB7A8-9984-8E4B-8EF7-27791ACC8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613472"/>
              </p:ext>
            </p:extLst>
          </p:nvPr>
        </p:nvGraphicFramePr>
        <p:xfrm>
          <a:off x="1004235" y="200663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9" name="사각형: 둥근 한쪽 모서리 7">
            <a:extLst>
              <a:ext uri="{FF2B5EF4-FFF2-40B4-BE49-F238E27FC236}">
                <a16:creationId xmlns:a16="http://schemas.microsoft.com/office/drawing/2014/main" id="{55268E2C-2F10-3142-8A16-D8FD759458FA}"/>
              </a:ext>
            </a:extLst>
          </p:cNvPr>
          <p:cNvSpPr/>
          <p:nvPr/>
        </p:nvSpPr>
        <p:spPr>
          <a:xfrm flipV="1">
            <a:off x="1004235" y="200661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BDD5-824A-7345-B628-73584EDC61ED}"/>
              </a:ext>
            </a:extLst>
          </p:cNvPr>
          <p:cNvSpPr txBox="1"/>
          <p:nvPr/>
        </p:nvSpPr>
        <p:spPr>
          <a:xfrm>
            <a:off x="1204266" y="241268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1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FD3D7-F760-934F-A4D5-870266BE6ADD}"/>
              </a:ext>
            </a:extLst>
          </p:cNvPr>
          <p:cNvSpPr txBox="1"/>
          <p:nvPr/>
        </p:nvSpPr>
        <p:spPr>
          <a:xfrm>
            <a:off x="4508500" y="472100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교통수단 비율 버스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철도</a:t>
            </a:r>
          </a:p>
        </p:txBody>
      </p:sp>
    </p:spTree>
    <p:extLst>
      <p:ext uri="{BB962C8B-B14F-4D97-AF65-F5344CB8AC3E}">
        <p14:creationId xmlns:p14="http://schemas.microsoft.com/office/powerpoint/2010/main" val="399915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246037-63CB-784C-A00A-FC9AF247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46" y="2669914"/>
            <a:ext cx="3958945" cy="2969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A5993A-23C2-6B44-808B-54FC3AF96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227" y="2582464"/>
            <a:ext cx="4075546" cy="30566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2F27A-7CEB-894C-BBEA-E0BB8AE3C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208" y="2582464"/>
            <a:ext cx="3958946" cy="296920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5AD847FA-5752-3C4D-B1AC-516DE2B58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429494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9" name="사각형: 둥근 한쪽 모서리 7">
            <a:extLst>
              <a:ext uri="{FF2B5EF4-FFF2-40B4-BE49-F238E27FC236}">
                <a16:creationId xmlns:a16="http://schemas.microsoft.com/office/drawing/2014/main" id="{C087B3FC-DD92-A64A-89F1-F11C7EECE0B5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748E9-07D8-C046-A731-25E653B53504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C798B-2225-DE40-98D8-B9CAC10D4C81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이용 현황 분석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환승</a:t>
            </a:r>
          </a:p>
        </p:txBody>
      </p:sp>
    </p:spTree>
    <p:extLst>
      <p:ext uri="{BB962C8B-B14F-4D97-AF65-F5344CB8AC3E}">
        <p14:creationId xmlns:p14="http://schemas.microsoft.com/office/powerpoint/2010/main" val="54631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896A5F-44E1-4AB7-ACC8-6F089985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08" y="1535524"/>
            <a:ext cx="8540449" cy="420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3AF52F-780D-6C49-B790-851AA7BEEEDF}"/>
              </a:ext>
            </a:extLst>
          </p:cNvPr>
          <p:cNvSpPr txBox="1"/>
          <p:nvPr/>
        </p:nvSpPr>
        <p:spPr>
          <a:xfrm>
            <a:off x="1542548" y="5842427"/>
            <a:ext cx="8592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만족한다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(7),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만족한다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(6),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만족하는 편이다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(5),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보통이다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(4),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만족하지 않는 편이다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(3),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만족하지 않는다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(2),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전혀 만족하지 않는다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(1).</a:t>
            </a:r>
            <a:endParaRPr kumimoji="1" lang="ko-Kore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52C39A0F-5EBD-9E43-ABF9-B53357FF9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6261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9" name="사각형: 둥근 한쪽 모서리 7">
            <a:extLst>
              <a:ext uri="{FF2B5EF4-FFF2-40B4-BE49-F238E27FC236}">
                <a16:creationId xmlns:a16="http://schemas.microsoft.com/office/drawing/2014/main" id="{47D53E03-03A9-3648-9CD1-A38E4AAABE9C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B37A9-8850-D743-AE32-1571512502A7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73E92-05CB-D749-A526-27B88C573254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 </a:t>
            </a:r>
          </a:p>
        </p:txBody>
      </p:sp>
    </p:spTree>
    <p:extLst>
      <p:ext uri="{BB962C8B-B14F-4D97-AF65-F5344CB8AC3E}">
        <p14:creationId xmlns:p14="http://schemas.microsoft.com/office/powerpoint/2010/main" val="66344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2"/>
    </mc:Choice>
    <mc:Fallback xmlns="">
      <p:transition spd="slow" advTm="43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F2E634-26F0-774B-B63A-7DEFEABDA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9" y="1242922"/>
            <a:ext cx="3046744" cy="2225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5C638F-5A9F-A94B-8A0C-A5895C2A3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161" y="1291050"/>
            <a:ext cx="2854458" cy="21383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BD102E-BC27-8C4C-A448-F022CAE861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6"/>
          <a:stretch/>
        </p:blipFill>
        <p:spPr>
          <a:xfrm>
            <a:off x="6010932" y="1297588"/>
            <a:ext cx="2953158" cy="21706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363C59-CA07-FD4C-95A2-B6B6E1E92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459" y="1237475"/>
            <a:ext cx="2902076" cy="2225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519D74-EFAC-7A44-A7B3-7057C513D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33" y="3529110"/>
            <a:ext cx="3039795" cy="23333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3866B5-2710-6D4D-8FD2-C3FDA75AD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488" y="3567926"/>
            <a:ext cx="3084299" cy="2294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2C387F-C7B9-6749-8576-8BC57782C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1619" y="3606743"/>
            <a:ext cx="2877920" cy="22383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119F67-8DC5-3647-832A-8C06FDB15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0846" y="3567926"/>
            <a:ext cx="3059408" cy="23491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D3B97E-CD14-3747-8537-09EC4E960D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1" y="5901291"/>
            <a:ext cx="4653803" cy="882349"/>
          </a:xfrm>
          <a:prstGeom prst="rect">
            <a:avLst/>
          </a:prstGeom>
        </p:spPr>
      </p:pic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46F35011-4322-7544-9F51-FE9EC2985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6227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7" name="사각형: 둥근 한쪽 모서리 7">
            <a:extLst>
              <a:ext uri="{FF2B5EF4-FFF2-40B4-BE49-F238E27FC236}">
                <a16:creationId xmlns:a16="http://schemas.microsoft.com/office/drawing/2014/main" id="{3476EBB4-0C48-CA4E-BD62-75B3BEAD49C1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6A220B-88F7-284D-85AF-ECDD04C2FC97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2061E6-4531-AE4B-82EA-D7D698AC5826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 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Bar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46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747BB6E-F95C-4A46-A5DE-A28A90418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93" y="1322547"/>
            <a:ext cx="3657600" cy="2717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1165F1-07C5-9448-88E8-762776938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17" y="1234377"/>
            <a:ext cx="3733800" cy="279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E92A2E-0339-5649-AF3B-868191F4F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093" y="3936936"/>
            <a:ext cx="3632200" cy="2781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D97574-CEA4-FB4C-A478-2788161C4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966" y="3939143"/>
            <a:ext cx="3508447" cy="2794000"/>
          </a:xfrm>
          <a:prstGeom prst="rect">
            <a:avLst/>
          </a:prstGeom>
        </p:spPr>
      </p:pic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3E9A01C6-C962-BB46-9B4E-4CE24B31F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62278"/>
              </p:ext>
            </p:extLst>
          </p:nvPr>
        </p:nvGraphicFramePr>
        <p:xfrm>
          <a:off x="808292" y="249091"/>
          <a:ext cx="10183529" cy="1032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3529">
                  <a:extLst>
                    <a:ext uri="{9D8B030D-6E8A-4147-A177-3AD203B41FA5}">
                      <a16:colId xmlns:a16="http://schemas.microsoft.com/office/drawing/2014/main" val="382025123"/>
                    </a:ext>
                  </a:extLst>
                </a:gridCol>
              </a:tblGrid>
              <a:tr h="1032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100000">
                          <a:schemeClr val="accent3">
                            <a:lumMod val="8000"/>
                            <a:lumOff val="92000"/>
                          </a:schemeClr>
                        </a:gs>
                        <a:gs pos="42000">
                          <a:srgbClr val="F3F3F3"/>
                        </a:gs>
                        <a:gs pos="31522">
                          <a:srgbClr val="F3F3F3"/>
                        </a:gs>
                        <a:gs pos="0">
                          <a:srgbClr val="F3F3F3"/>
                        </a:gs>
                        <a:gs pos="100000">
                          <a:schemeClr val="bg1"/>
                        </a:gs>
                      </a:gsLst>
                      <a:path path="rect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71872072"/>
                  </a:ext>
                </a:extLst>
              </a:tr>
            </a:tbl>
          </a:graphicData>
        </a:graphic>
      </p:graphicFrame>
      <p:sp>
        <p:nvSpPr>
          <p:cNvPr id="12" name="사각형: 둥근 한쪽 모서리 7">
            <a:extLst>
              <a:ext uri="{FF2B5EF4-FFF2-40B4-BE49-F238E27FC236}">
                <a16:creationId xmlns:a16="http://schemas.microsoft.com/office/drawing/2014/main" id="{B0357BAF-DC87-574D-817B-1A53AE94F157}"/>
              </a:ext>
            </a:extLst>
          </p:cNvPr>
          <p:cNvSpPr/>
          <p:nvPr/>
        </p:nvSpPr>
        <p:spPr>
          <a:xfrm flipV="1">
            <a:off x="808292" y="249089"/>
            <a:ext cx="3049972" cy="670780"/>
          </a:xfrm>
          <a:prstGeom prst="round1Rect">
            <a:avLst>
              <a:gd name="adj" fmla="val 46289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D6C80-2394-C346-9601-A2F33BCA7EB8}"/>
              </a:ext>
            </a:extLst>
          </p:cNvPr>
          <p:cNvSpPr txBox="1"/>
          <p:nvPr/>
        </p:nvSpPr>
        <p:spPr>
          <a:xfrm>
            <a:off x="1008323" y="289696"/>
            <a:ext cx="2434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데이터 분석 </a:t>
            </a:r>
            <a:r>
              <a:rPr lang="en-US" altLang="ko-KR" sz="28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E81F5-47DC-A448-B0BC-001B1266EC37}"/>
              </a:ext>
            </a:extLst>
          </p:cNvPr>
          <p:cNvSpPr txBox="1"/>
          <p:nvPr/>
        </p:nvSpPr>
        <p:spPr>
          <a:xfrm>
            <a:off x="4312557" y="520528"/>
            <a:ext cx="647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대중교통 만족도 분석</a:t>
            </a:r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Bar </a:t>
            </a:r>
            <a:r>
              <a:rPr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9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BDE2342247D7D4E9C6172FFC86032B1" ma:contentTypeVersion="4" ma:contentTypeDescription="새 문서를 만듭니다." ma:contentTypeScope="" ma:versionID="384dac944ffa51a0ea799fa21e4346ed">
  <xsd:schema xmlns:xsd="http://www.w3.org/2001/XMLSchema" xmlns:xs="http://www.w3.org/2001/XMLSchema" xmlns:p="http://schemas.microsoft.com/office/2006/metadata/properties" xmlns:ns3="4396482c-9371-4ce3-b196-fc979fd9fa36" targetNamespace="http://schemas.microsoft.com/office/2006/metadata/properties" ma:root="true" ma:fieldsID="04d81cd877e0111ba4bf59e8400bddbb" ns3:_="">
    <xsd:import namespace="4396482c-9371-4ce3-b196-fc979fd9fa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96482c-9371-4ce3-b196-fc979fd9fa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146E39-D8F1-4F75-87F1-547D762DAF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DB8FBD-6801-46A6-9DCF-E5B6EF6A182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4396482c-9371-4ce3-b196-fc979fd9fa36"/>
    <ds:schemaRef ds:uri="http://purl.org/dc/terms/"/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F0DF66-80AD-443B-8D08-3341DEBCE6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96482c-9371-4ce3-b196-fc979fd9fa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1763</Words>
  <Application>Microsoft Macintosh PowerPoint</Application>
  <PresentationFormat>와이드스크린</PresentationFormat>
  <Paragraphs>191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Apple SD Gothic Neo</vt:lpstr>
      <vt:lpstr>나눔스퀘어 ExtraBold</vt:lpstr>
      <vt:lpstr>Arial</vt:lpstr>
      <vt:lpstr>맑은 고딕</vt:lpstr>
      <vt:lpstr>Apple SD Gothic Neo SemiBold</vt:lpstr>
      <vt:lpstr>APPLE SD GOTHICNEO EXTRABOLD</vt:lpstr>
      <vt:lpstr>Apple SD Gothic Neo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junsuek</dc:creator>
  <cp:lastModifiedBy>이준석</cp:lastModifiedBy>
  <cp:revision>12</cp:revision>
  <dcterms:created xsi:type="dcterms:W3CDTF">2021-06-08T06:35:27Z</dcterms:created>
  <dcterms:modified xsi:type="dcterms:W3CDTF">2021-06-13T11:26:30Z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0x0101001BDE2342247D7D4E9C6172FFC86032B1</vt:lpwstr>
  </property>
</Properties>
</file>